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06" r:id="rId2"/>
    <p:sldId id="307" r:id="rId3"/>
    <p:sldId id="313" r:id="rId4"/>
    <p:sldId id="305" r:id="rId5"/>
    <p:sldId id="259" r:id="rId6"/>
    <p:sldId id="258" r:id="rId7"/>
    <p:sldId id="264" r:id="rId8"/>
    <p:sldId id="308" r:id="rId9"/>
    <p:sldId id="309" r:id="rId10"/>
    <p:sldId id="260" r:id="rId11"/>
    <p:sldId id="261" r:id="rId12"/>
    <p:sldId id="302" r:id="rId13"/>
    <p:sldId id="303" r:id="rId14"/>
    <p:sldId id="310" r:id="rId15"/>
    <p:sldId id="265" r:id="rId16"/>
    <p:sldId id="26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11" r:id="rId27"/>
    <p:sldId id="262" r:id="rId28"/>
    <p:sldId id="263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67" r:id="rId40"/>
    <p:sldId id="290" r:id="rId41"/>
    <p:sldId id="268" r:id="rId42"/>
    <p:sldId id="312" r:id="rId43"/>
    <p:sldId id="291" r:id="rId44"/>
    <p:sldId id="294" r:id="rId45"/>
    <p:sldId id="295" r:id="rId46"/>
    <p:sldId id="292" r:id="rId47"/>
    <p:sldId id="296" r:id="rId48"/>
    <p:sldId id="298" r:id="rId49"/>
    <p:sldId id="293" r:id="rId50"/>
    <p:sldId id="297" r:id="rId51"/>
    <p:sldId id="269" r:id="rId52"/>
    <p:sldId id="270" r:id="rId53"/>
    <p:sldId id="301" r:id="rId54"/>
    <p:sldId id="30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E7D74F1-BF66-AF4B-890B-4B63AB1141C8}">
          <p14:sldIdLst>
            <p14:sldId id="306"/>
            <p14:sldId id="307"/>
            <p14:sldId id="313"/>
            <p14:sldId id="305"/>
          </p14:sldIdLst>
        </p14:section>
        <p14:section name="crisp-dm" id="{5A88AFDB-E0CF-644C-A245-0543E053B5CD}">
          <p14:sldIdLst>
            <p14:sldId id="259"/>
          </p14:sldIdLst>
        </p14:section>
        <p14:section name="Business Understanding" id="{AAF4FA94-A3AA-164A-98EC-C0BC6B7A156D}">
          <p14:sldIdLst>
            <p14:sldId id="258"/>
            <p14:sldId id="264"/>
            <p14:sldId id="308"/>
            <p14:sldId id="309"/>
          </p14:sldIdLst>
        </p14:section>
        <p14:section name="Data Understanding" id="{0425665B-B09D-F24E-947F-E9C3ADF42569}">
          <p14:sldIdLst>
            <p14:sldId id="260"/>
            <p14:sldId id="261"/>
            <p14:sldId id="302"/>
            <p14:sldId id="303"/>
            <p14:sldId id="310"/>
          </p14:sldIdLst>
        </p14:section>
        <p14:section name="Data Preparation" id="{B491F47B-68DA-3F40-AD27-0BB3A76A8EA4}">
          <p14:sldIdLst>
            <p14:sldId id="265"/>
            <p14:sldId id="266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311"/>
          </p14:sldIdLst>
        </p14:section>
        <p14:section name="Modeling" id="{F03BDFC2-7499-9A4C-B48F-E6E01770B60A}">
          <p14:sldIdLst>
            <p14:sldId id="262"/>
            <p14:sldId id="263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Evaluation" id="{3A8C8C75-B99D-554B-BB86-15C9162B661C}">
          <p14:sldIdLst>
            <p14:sldId id="267"/>
            <p14:sldId id="290"/>
            <p14:sldId id="268"/>
            <p14:sldId id="312"/>
            <p14:sldId id="291"/>
            <p14:sldId id="294"/>
            <p14:sldId id="295"/>
            <p14:sldId id="292"/>
            <p14:sldId id="296"/>
            <p14:sldId id="298"/>
            <p14:sldId id="293"/>
            <p14:sldId id="297"/>
          </p14:sldIdLst>
        </p14:section>
        <p14:section name="Deployment" id="{11CA7F31-7A63-3244-9A36-5580ECD024C1}">
          <p14:sldIdLst>
            <p14:sldId id="269"/>
            <p14:sldId id="270"/>
          </p14:sldIdLst>
        </p14:section>
        <p14:section name="conclusion" id="{B49165FD-00CD-794C-994B-08A00ADA3CF8}">
          <p14:sldIdLst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F64"/>
    <a:srgbClr val="FA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18"/>
    <p:restoredTop sz="95707"/>
  </p:normalViewPr>
  <p:slideViewPr>
    <p:cSldViewPr snapToGrid="0">
      <p:cViewPr varScale="1">
        <p:scale>
          <a:sx n="104" d="100"/>
          <a:sy n="104" d="100"/>
        </p:scale>
        <p:origin x="73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3991-0652-4442-B613-7F0CE8ED44E7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78BB6-E45E-3744-A282-F26145BE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67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89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97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7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49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87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92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7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2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30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35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63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11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70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61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95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75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07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55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63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47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58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6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40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TimesNewRomanPS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43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36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43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10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81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3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53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79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0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57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46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08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00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140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3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1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12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5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78BB6-E45E-3744-A282-F26145BE1F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DA74-C5B6-E8D8-0172-5C3E3F6BF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40330-B77E-4C8E-A98E-B37ED9269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CFED5-A223-3149-DB98-A814050E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63B94-45F6-E4D2-F0D3-59588C0D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86B6F-A109-526E-3374-BE95AD88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8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F274-5E9A-F8FD-7A3C-547E4D178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53EEB-FA2C-218C-357D-66B0DE9D9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F2448-0D58-B138-39EC-3650FEA95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CD619-C963-E0F7-E362-FD0939F0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1F3D0-B13A-4CD7-3E68-318E4EE6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1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54B63-6FEF-E280-0C6F-F8F9D4B4B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93997-45DB-0FE4-B427-147390A29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2485E-E3AE-74B8-F086-63524EAE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2E4E5-B446-2FC5-91C7-FD01BD27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C199-AC63-A1B7-B2FE-3C88F2D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2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42FD-297F-9542-8F7B-9BC8AD1F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BE33-EC83-7680-A125-B4051E59C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6D772-D387-DE41-411F-F102A842A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F808D-97A9-34A8-60E6-E57DE62A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BEC5B-5C7B-9246-DD04-29CAE978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E2ED-2975-1E00-02F0-A45CF503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F5E9D-7C6D-C4FA-EC3D-C9A5E69F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C6043-6CE5-6893-4507-4590ECEB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17A2-18FF-9502-E5C1-C100BAC15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437BA-DF0E-A5CB-DA68-ACA3B812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4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DA00-190A-F3E2-D7B6-F4483BD5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06A38-A2EE-8E0E-7A3B-78ECCDD4E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2C0D-754D-FFC2-0511-678C9350A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CD022-A4DA-8B24-C4F1-CCBC3581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E4D92-4F55-84CD-23EA-9D7865AB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C849B-F593-8847-EB02-DE333C94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4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5B3E-FACC-A154-C94B-40C4D1FD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9AF97-9176-5DAA-6A53-087590D05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1779D-71B5-7FFE-3BD9-FFBF2B19A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4EFCA-B1AB-780F-FC5B-C07566FB5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1619E-5BF4-BDDD-53E2-338FB54BB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CEC6B-A07A-C870-FFDB-D4339F43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72C47-D97E-6A98-A80B-CB5B1AA1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80F223-3DEC-8512-AD6A-A317E693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0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6F151-A455-089F-96CD-DD66ABC7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FD8EB-5B2E-CC99-7ED4-83ADB4AEF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9B142-7DF7-10FB-376F-1066ABE5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CE0D-09EA-4062-EF6C-ECADB695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17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AC403-3084-594F-2518-C8CB059E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571E5-E4C5-9138-A895-F2FAF9DA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AEA92-D937-EF88-C8B9-6A0900A6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8D2E-3DB5-55A9-F033-259F92B47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720C6-8A3E-F0E0-C316-E804D28B8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66A7B-789A-5747-86B1-CD1FD3606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E957-D097-173E-A376-EE992A759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BE28B-7CEE-A23B-7E7B-5A0EC884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D5429-25C8-6A47-E90C-71D11A3D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2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1BC4-6397-E8FC-7F91-0FD5FA3D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E3F150-EC11-6147-67B7-664E219B0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B071D-5CFB-06B6-30E7-B40ABF1C4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F0B8F-D0D5-68FE-93EF-79D9AC20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F7D73-8DF8-D3FE-BC3D-35862BE4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32FCB-DEC0-FEDA-06A6-96C963C4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4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F0584-8881-52BD-A8E8-D6BBA680C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45ED8-348A-3231-7E2B-5C07C42F0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A67E7-6FED-DF50-03C0-02444224F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A2920-EDF4-4F48-9FBE-7FF4C6A97069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4535E-6CDB-EE3A-49D8-844A727D0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CE1DF-DA61-6C36-ADA4-A05B3A5AE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805F1-6272-2746-A57A-F43C0C9B2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9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slide" Target="slide6.xml"/><Relationship Id="rId1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slide" Target="slide15.xml"/><Relationship Id="rId12" Type="http://schemas.openxmlformats.org/officeDocument/2006/relationships/image" Target="../media/image8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2.xml"/><Relationship Id="rId16" Type="http://schemas.openxmlformats.org/officeDocument/2006/relationships/slide" Target="slide39.xml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0.png"/><Relationship Id="rId5" Type="http://schemas.openxmlformats.org/officeDocument/2006/relationships/image" Target="../media/image70.png"/><Relationship Id="rId15" Type="http://schemas.openxmlformats.org/officeDocument/2006/relationships/image" Target="../media/image9.png"/><Relationship Id="rId10" Type="http://schemas.openxmlformats.org/officeDocument/2006/relationships/slide" Target="slide27.xml"/><Relationship Id="rId19" Type="http://schemas.openxmlformats.org/officeDocument/2006/relationships/slide" Target="slide51.xml"/><Relationship Id="rId4" Type="http://schemas.openxmlformats.org/officeDocument/2006/relationships/slide" Target="slide10.xml"/><Relationship Id="rId9" Type="http://schemas.openxmlformats.org/officeDocument/2006/relationships/image" Target="../media/image7.png"/><Relationship Id="rId14" Type="http://schemas.openxmlformats.org/officeDocument/2006/relationships/image" Target="../media/image10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transportation.gov/sites/dot.gov/files/inline-images/smal_Gr.p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C93F57-234F-4DD0-0C42-723C682559E5}"/>
              </a:ext>
            </a:extLst>
          </p:cNvPr>
          <p:cNvSpPr txBox="1">
            <a:spLocks/>
          </p:cNvSpPr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500" b="1" kern="1200" dirty="0">
                <a:solidFill>
                  <a:schemeClr val="tx2"/>
                </a:solidFill>
              </a:rPr>
              <a:t>Team 09</a:t>
            </a:r>
            <a:br>
              <a:rPr lang="en-US" sz="2500" b="1" kern="1200" dirty="0">
                <a:solidFill>
                  <a:schemeClr val="tx2"/>
                </a:solidFill>
              </a:rPr>
            </a:br>
            <a:r>
              <a:rPr lang="en-US" sz="2500" b="1" kern="1200" dirty="0">
                <a:solidFill>
                  <a:schemeClr val="tx2"/>
                </a:solidFill>
                <a:effectLst/>
              </a:rPr>
              <a:t>Driver injury severity analysis in automobile crashes </a:t>
            </a:r>
            <a:endParaRPr lang="en-US" sz="2500" b="1" kern="1200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endParaRPr lang="en-US" sz="25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5" name="Graphic 24" descr="Car">
            <a:extLst>
              <a:ext uri="{FF2B5EF4-FFF2-40B4-BE49-F238E27FC236}">
                <a16:creationId xmlns:a16="http://schemas.microsoft.com/office/drawing/2014/main" id="{27E6F75B-500A-DA36-C66A-8FE8022A5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658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9A875B-CBA6-C4F7-1730-2D3095376768}"/>
              </a:ext>
            </a:extLst>
          </p:cNvPr>
          <p:cNvGrpSpPr/>
          <p:nvPr/>
        </p:nvGrpSpPr>
        <p:grpSpPr>
          <a:xfrm>
            <a:off x="3308604" y="-372161"/>
            <a:ext cx="9318185" cy="6481417"/>
            <a:chOff x="4255991" y="-88563"/>
            <a:chExt cx="2206816" cy="1824913"/>
          </a:xfrm>
        </p:grpSpPr>
        <p:pic>
          <p:nvPicPr>
            <p:cNvPr id="3" name="Picture 2" descr="A graphic of a graph and a pie chart&#10;&#10;Description automatically generated">
              <a:extLst>
                <a:ext uri="{FF2B5EF4-FFF2-40B4-BE49-F238E27FC236}">
                  <a16:creationId xmlns:a16="http://schemas.microsoft.com/office/drawing/2014/main" id="{DE418C4E-21D2-2AE5-2A4B-1700E9923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5991" y="-88563"/>
              <a:ext cx="1625600" cy="16256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B34A7F-D136-9EF1-2FA8-40FBF85F95BF}"/>
                </a:ext>
              </a:extLst>
            </p:cNvPr>
            <p:cNvSpPr txBox="1"/>
            <p:nvPr/>
          </p:nvSpPr>
          <p:spPr>
            <a:xfrm>
              <a:off x="4331754" y="1537037"/>
              <a:ext cx="2131053" cy="199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Understanding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7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ic of a graph and a pie chart&#10;&#10;Description automatically generated">
            <a:extLst>
              <a:ext uri="{FF2B5EF4-FFF2-40B4-BE49-F238E27FC236}">
                <a16:creationId xmlns:a16="http://schemas.microsoft.com/office/drawing/2014/main" id="{22E363DC-81E1-3350-CED6-F897D1774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213104"/>
            <a:ext cx="1267968" cy="1267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4DDE-DC5B-EF7C-F0C4-3551653D6E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objectives during this phase are to prepare the data for more advanced analysis and modeling.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Crash report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ampling system (CRSS) Manual to study the data.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involved: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verification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 lays the foundation for informed decision-making by providing insights into the structure, characteristics, and quality of the data at hand.</a:t>
            </a:r>
          </a:p>
          <a:p>
            <a:pPr algn="l"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EF6679-1F10-B0F2-0F68-C164BB31C5AE}"/>
              </a:ext>
            </a:extLst>
          </p:cNvPr>
          <p:cNvSpPr txBox="1">
            <a:spLocks/>
          </p:cNvSpPr>
          <p:nvPr/>
        </p:nvSpPr>
        <p:spPr>
          <a:xfrm>
            <a:off x="838200" y="988541"/>
            <a:ext cx="10515600" cy="4550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562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0403 0.184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ic of a graph and a pie chart&#10;&#10;Description automatically generated">
            <a:extLst>
              <a:ext uri="{FF2B5EF4-FFF2-40B4-BE49-F238E27FC236}">
                <a16:creationId xmlns:a16="http://schemas.microsoft.com/office/drawing/2014/main" id="{22E363DC-81E1-3350-CED6-F897D1774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213104"/>
            <a:ext cx="1267968" cy="1267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EF6679-1F10-B0F2-0F68-C164BB31C5AE}"/>
              </a:ext>
            </a:extLst>
          </p:cNvPr>
          <p:cNvSpPr txBox="1">
            <a:spLocks/>
          </p:cNvSpPr>
          <p:nvPr/>
        </p:nvSpPr>
        <p:spPr>
          <a:xfrm>
            <a:off x="838200" y="853897"/>
            <a:ext cx="10515600" cy="51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2E3A446-4E4C-F7A7-AB56-2821C9191489}"/>
              </a:ext>
            </a:extLst>
          </p:cNvPr>
          <p:cNvSpPr txBox="1">
            <a:spLocks/>
          </p:cNvSpPr>
          <p:nvPr/>
        </p:nvSpPr>
        <p:spPr>
          <a:xfrm>
            <a:off x="751703" y="1602539"/>
            <a:ext cx="10515600" cy="1053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consolidated from the four distinct SAS files (Accident, Vehicle, Person, Distract) provided by National Highway Traffic Safety Administration (NHTSA).</a:t>
            </a:r>
            <a:endParaRPr lang="en-IN" sz="1600" dirty="0"/>
          </a:p>
        </p:txBody>
      </p:sp>
      <p:pic>
        <p:nvPicPr>
          <p:cNvPr id="6" name="Picture 5" descr="A diagram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932DAE7F-4C4D-01A9-8B51-6C23D0A12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5" y="2656038"/>
            <a:ext cx="5943600" cy="3989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4440D-574E-90C6-EF30-FFD9781156B4}"/>
              </a:ext>
            </a:extLst>
          </p:cNvPr>
          <p:cNvSpPr txBox="1"/>
          <p:nvPr/>
        </p:nvSpPr>
        <p:spPr>
          <a:xfrm>
            <a:off x="7587050" y="2967335"/>
            <a:ext cx="41271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128,589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unique person person rows</a:t>
            </a:r>
          </a:p>
          <a:p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204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columns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627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0403 0.184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ic of a graph and a pie chart&#10;&#10;Description automatically generated">
            <a:extLst>
              <a:ext uri="{FF2B5EF4-FFF2-40B4-BE49-F238E27FC236}">
                <a16:creationId xmlns:a16="http://schemas.microsoft.com/office/drawing/2014/main" id="{22E363DC-81E1-3350-CED6-F897D1774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213104"/>
            <a:ext cx="1267968" cy="1267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EF6679-1F10-B0F2-0F68-C164BB31C5AE}"/>
              </a:ext>
            </a:extLst>
          </p:cNvPr>
          <p:cNvSpPr txBox="1">
            <a:spLocks/>
          </p:cNvSpPr>
          <p:nvPr/>
        </p:nvSpPr>
        <p:spPr>
          <a:xfrm>
            <a:off x="691977" y="509405"/>
            <a:ext cx="10624751" cy="689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2064C-F8FC-0902-299F-6DCA0545DEC6}"/>
              </a:ext>
            </a:extLst>
          </p:cNvPr>
          <p:cNvSpPr txBox="1"/>
          <p:nvPr/>
        </p:nvSpPr>
        <p:spPr>
          <a:xfrm>
            <a:off x="691977" y="1258836"/>
            <a:ext cx="109449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 Numeric and 6 Nominal features after consolidation.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 File : Details related to Accident (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road conditions, environmental conditions , number of vehicles involved etc..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File :    Details related to Vehicle characteristics (Model, Body type, weight etc..).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File :     Details related person characteristics (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demographics, injury and situational information about the occupants etc..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Distract File :   Details about driver distraction.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1C3AE-AFA8-2A6B-D249-C7439C838D97}"/>
              </a:ext>
            </a:extLst>
          </p:cNvPr>
          <p:cNvSpPr txBox="1"/>
          <p:nvPr/>
        </p:nvSpPr>
        <p:spPr>
          <a:xfrm>
            <a:off x="579738" y="2836522"/>
            <a:ext cx="1084923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Thorough examination and exploratory analysis of the dataset uncover patterns, trends, and potential outliers, aiding in the identification of influential variables related to injury severity in road accidents.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227DABC6-F457-BE32-3CB0-A068968249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93" y="4344627"/>
            <a:ext cx="4053016" cy="2327117"/>
          </a:xfrm>
          <a:prstGeom prst="rect">
            <a:avLst/>
          </a:prstGeom>
        </p:spPr>
      </p:pic>
      <p:pic>
        <p:nvPicPr>
          <p:cNvPr id="13" name="Picture 12" descr="A blue square with black arrows and a red button&#10;&#10;Description automatically generated">
            <a:extLst>
              <a:ext uri="{FF2B5EF4-FFF2-40B4-BE49-F238E27FC236}">
                <a16:creationId xmlns:a16="http://schemas.microsoft.com/office/drawing/2014/main" id="{07CDD77E-59AF-0A40-716C-4A6E45CDE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14" y="4472968"/>
            <a:ext cx="2025568" cy="175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4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0403 0.184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ic of a graph and a pie chart&#10;&#10;Description automatically generated">
            <a:extLst>
              <a:ext uri="{FF2B5EF4-FFF2-40B4-BE49-F238E27FC236}">
                <a16:creationId xmlns:a16="http://schemas.microsoft.com/office/drawing/2014/main" id="{22E363DC-81E1-3350-CED6-F897D1774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213104"/>
            <a:ext cx="1267968" cy="1267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8E7DAC-8160-7190-AFD5-DAA77943A3F8}"/>
              </a:ext>
            </a:extLst>
          </p:cNvPr>
          <p:cNvSpPr txBox="1">
            <a:spLocks/>
          </p:cNvSpPr>
          <p:nvPr/>
        </p:nvSpPr>
        <p:spPr>
          <a:xfrm>
            <a:off x="838200" y="9977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Verification</a:t>
            </a:r>
          </a:p>
          <a:p>
            <a:pPr algn="l"/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missing values, anomalies, and inconsistencies, found during the data exploration.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Furthermore, a notable observation is the imbalance in the distribution of the target variable is found 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Indicating lot of cleaning need to done.</a:t>
            </a:r>
          </a:p>
          <a:p>
            <a:pPr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 descr="A screenshot of a white box&#10;&#10;Description automatically generated">
            <a:extLst>
              <a:ext uri="{FF2B5EF4-FFF2-40B4-BE49-F238E27FC236}">
                <a16:creationId xmlns:a16="http://schemas.microsoft.com/office/drawing/2014/main" id="{49C4DD41-E8D9-0054-039B-F33E67C49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04" y="3247091"/>
            <a:ext cx="7772400" cy="21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0403 0.184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9A875B-CBA6-C4F7-1730-2D3095376768}"/>
              </a:ext>
            </a:extLst>
          </p:cNvPr>
          <p:cNvGrpSpPr/>
          <p:nvPr/>
        </p:nvGrpSpPr>
        <p:grpSpPr>
          <a:xfrm>
            <a:off x="3485757" y="-280721"/>
            <a:ext cx="5814770" cy="6481417"/>
            <a:chOff x="4895642" y="-88563"/>
            <a:chExt cx="1377106" cy="18249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418C4E-21D2-2AE5-2A4B-1700E9923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895642" y="-88563"/>
              <a:ext cx="1377106" cy="16256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B34A7F-D136-9EF1-2FA8-40FBF85F95BF}"/>
                </a:ext>
              </a:extLst>
            </p:cNvPr>
            <p:cNvSpPr txBox="1"/>
            <p:nvPr/>
          </p:nvSpPr>
          <p:spPr>
            <a:xfrm>
              <a:off x="5218799" y="1537037"/>
              <a:ext cx="972983" cy="199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Preparation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897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unnel with blue and white gears&#10;&#10;Description automatically generated">
            <a:extLst>
              <a:ext uri="{FF2B5EF4-FFF2-40B4-BE49-F238E27FC236}">
                <a16:creationId xmlns:a16="http://schemas.microsoft.com/office/drawing/2014/main" id="{28E885A4-795E-7CC1-81AE-429479B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373161"/>
            <a:ext cx="1418881" cy="141888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39F437-D2BD-B21B-25C2-3A4A1D149AE5}"/>
              </a:ext>
            </a:extLst>
          </p:cNvPr>
          <p:cNvSpPr txBox="1"/>
          <p:nvPr/>
        </p:nvSpPr>
        <p:spPr>
          <a:xfrm>
            <a:off x="1071564" y="1042988"/>
            <a:ext cx="974407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TimesNewRomanPS"/>
              </a:rPr>
              <a:t>Data Preparation </a:t>
            </a:r>
          </a:p>
          <a:p>
            <a:endParaRPr lang="en-US" sz="2000" b="1" dirty="0">
              <a:latin typeface="TimesNewRomanPS"/>
            </a:endParaRPr>
          </a:p>
          <a:p>
            <a:r>
              <a:rPr lang="en-US" sz="1600" dirty="0">
                <a:latin typeface="TimesNewRomanPS"/>
              </a:rPr>
              <a:t>Tasks involved:</a:t>
            </a:r>
          </a:p>
          <a:p>
            <a:endParaRPr lang="en-US" sz="1600" dirty="0">
              <a:latin typeface="TimesNewRomanPSM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NewRomanPSMT"/>
              </a:rPr>
              <a:t>Selecting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NewRomanPSMT"/>
              </a:rPr>
              <a:t>Cleaning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NewRomanPSMT"/>
              </a:rPr>
              <a:t>Constructing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TimesNewRomanPSMT"/>
              </a:rPr>
              <a:t>Formatting Data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5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3125 0.206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unnel with blue and white gears&#10;&#10;Description automatically generated">
            <a:extLst>
              <a:ext uri="{FF2B5EF4-FFF2-40B4-BE49-F238E27FC236}">
                <a16:creationId xmlns:a16="http://schemas.microsoft.com/office/drawing/2014/main" id="{28E885A4-795E-7CC1-81AE-429479B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373161"/>
            <a:ext cx="1418881" cy="141888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6A28B3-CBCB-185E-BD92-B26B7BFD8388}"/>
              </a:ext>
            </a:extLst>
          </p:cNvPr>
          <p:cNvSpPr txBox="1"/>
          <p:nvPr/>
        </p:nvSpPr>
        <p:spPr>
          <a:xfrm>
            <a:off x="881062" y="735955"/>
            <a:ext cx="10429875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NewRomanPSMT"/>
              </a:rPr>
              <a:t>Selecting Data</a:t>
            </a:r>
          </a:p>
          <a:p>
            <a:endParaRPr lang="en-US" b="1" u="sng" dirty="0">
              <a:latin typeface="TimesNewRomanPSMT"/>
            </a:endParaRPr>
          </a:p>
          <a:p>
            <a:r>
              <a:rPr lang="en-US" sz="1600" b="1" u="sng" dirty="0">
                <a:latin typeface="TimesNewRomanPSMT"/>
              </a:rPr>
              <a:t>Row Filtering</a:t>
            </a:r>
          </a:p>
          <a:p>
            <a:endParaRPr lang="en-US" dirty="0">
              <a:latin typeface="TimesNewRomanPSMT"/>
            </a:endParaRPr>
          </a:p>
          <a:p>
            <a:endParaRPr lang="en-US" dirty="0">
              <a:latin typeface="TimesNewRomanPSMT"/>
            </a:endParaRPr>
          </a:p>
          <a:p>
            <a:endParaRPr lang="en-US" dirty="0">
              <a:latin typeface="TimesNewRomanPSMT"/>
            </a:endParaRPr>
          </a:p>
          <a:p>
            <a:endParaRPr lang="en-US" dirty="0">
              <a:latin typeface="TimesNewRomanPSMT"/>
            </a:endParaRPr>
          </a:p>
          <a:p>
            <a:endParaRPr lang="en-US" dirty="0">
              <a:latin typeface="TimesNewRomanPSMT"/>
            </a:endParaRPr>
          </a:p>
          <a:p>
            <a:endParaRPr lang="en-US" dirty="0">
              <a:latin typeface="TimesNewRomanPSMT"/>
            </a:endParaRPr>
          </a:p>
          <a:p>
            <a:endParaRPr lang="en-US" dirty="0">
              <a:latin typeface="TimesNewRomanPSM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NewRomanPSMT"/>
              </a:rPr>
              <a:t>Aim is to enhance the homogeneity of the dataset.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NewRomanPSMT"/>
              </a:rPr>
              <a:t>Final rows: </a:t>
            </a:r>
            <a:r>
              <a:rPr lang="en-US" sz="2400" b="1" dirty="0">
                <a:latin typeface="TimesNewRomanPSMT"/>
              </a:rPr>
              <a:t>23636</a:t>
            </a:r>
          </a:p>
          <a:p>
            <a:endParaRPr lang="en-US" dirty="0">
              <a:latin typeface="TimesNewRomanPSMT"/>
            </a:endParaRPr>
          </a:p>
          <a:p>
            <a:r>
              <a:rPr lang="en-US" sz="1600" b="1" u="sng" dirty="0">
                <a:latin typeface="TimesNewRomanPSMT"/>
              </a:rPr>
              <a:t>Feature Selection</a:t>
            </a:r>
            <a:endParaRPr lang="en-US" b="1" u="sng" dirty="0">
              <a:latin typeface="TimesNewRomanPSM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NewRomanPSMT"/>
              </a:rPr>
              <a:t>Final Columns:</a:t>
            </a:r>
            <a:r>
              <a:rPr lang="en-US" sz="2400" dirty="0">
                <a:latin typeface="TimesNewRomanPSMT"/>
              </a:rPr>
              <a:t> </a:t>
            </a:r>
            <a:r>
              <a:rPr lang="en-US" sz="2400" b="1" dirty="0">
                <a:latin typeface="TimesNewRomanPSMT"/>
              </a:rPr>
              <a:t>29</a:t>
            </a:r>
          </a:p>
          <a:p>
            <a:endParaRPr lang="en-US" dirty="0">
              <a:latin typeface="TimesNewRomanPSMT"/>
            </a:endParaRP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CD0A7ED9-45DA-49D6-A674-5EF823962B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49" y="1705508"/>
            <a:ext cx="7978566" cy="1850491"/>
          </a:xfrm>
          <a:prstGeom prst="rect">
            <a:avLst/>
          </a:prstGeom>
        </p:spPr>
      </p:pic>
      <p:pic>
        <p:nvPicPr>
          <p:cNvPr id="7" name="Picture 6" descr="A yellow square with arrows and green and black arrows&#10;&#10;Description automatically generated">
            <a:extLst>
              <a:ext uri="{FF2B5EF4-FFF2-40B4-BE49-F238E27FC236}">
                <a16:creationId xmlns:a16="http://schemas.microsoft.com/office/drawing/2014/main" id="{CB2847DF-004D-E5A9-2C61-F6BF8D3E1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142" y="4246187"/>
            <a:ext cx="1333501" cy="16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3125 0.206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unnel with blue and white gears&#10;&#10;Description automatically generated">
            <a:extLst>
              <a:ext uri="{FF2B5EF4-FFF2-40B4-BE49-F238E27FC236}">
                <a16:creationId xmlns:a16="http://schemas.microsoft.com/office/drawing/2014/main" id="{28E885A4-795E-7CC1-81AE-429479B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373161"/>
            <a:ext cx="1418881" cy="141888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AE8334-4C69-7141-C1A6-C23E9DE3F11A}"/>
              </a:ext>
            </a:extLst>
          </p:cNvPr>
          <p:cNvSpPr txBox="1"/>
          <p:nvPr/>
        </p:nvSpPr>
        <p:spPr>
          <a:xfrm>
            <a:off x="330200" y="167514"/>
            <a:ext cx="11442700" cy="669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NewRomanPSMT"/>
              </a:rPr>
              <a:t>Cleaning Data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TimesNewRomanPSMT"/>
              </a:rPr>
              <a:t>This step involves handling missing data, dealing with outliers (either by imputing or removing them), addressing anomalies, and encoding the data in a way suitable for the model. 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u="sng" dirty="0">
                <a:effectLst/>
                <a:latin typeface="TimesNewRomanPS"/>
              </a:rPr>
              <a:t>Data Replacement </a:t>
            </a:r>
          </a:p>
          <a:p>
            <a:pPr>
              <a:lnSpc>
                <a:spcPct val="150000"/>
              </a:lnSpc>
            </a:pPr>
            <a:endParaRPr lang="en-US" sz="1600" b="1" u="sng" dirty="0">
              <a:effectLst/>
              <a:latin typeface="TimesNewRomanPS"/>
            </a:endParaRPr>
          </a:p>
          <a:p>
            <a:pPr>
              <a:lnSpc>
                <a:spcPct val="150000"/>
              </a:lnSpc>
            </a:pPr>
            <a:endParaRPr lang="en-US" sz="1600" b="1" u="sng" dirty="0">
              <a:latin typeface="TimesNewRomanPS"/>
            </a:endParaRPr>
          </a:p>
          <a:p>
            <a:pPr>
              <a:lnSpc>
                <a:spcPct val="150000"/>
              </a:lnSpc>
            </a:pPr>
            <a:endParaRPr lang="en-US" sz="1600" b="1" u="sng" dirty="0">
              <a:effectLst/>
              <a:latin typeface="TimesNewRomanPS"/>
            </a:endParaRPr>
          </a:p>
          <a:p>
            <a:pPr>
              <a:lnSpc>
                <a:spcPct val="150000"/>
              </a:lnSpc>
            </a:pPr>
            <a:endParaRPr lang="en-US" sz="1600" b="1" u="sng" dirty="0">
              <a:effectLst/>
              <a:latin typeface="TimesNewRomanPS"/>
            </a:endParaRPr>
          </a:p>
          <a:p>
            <a:pPr>
              <a:lnSpc>
                <a:spcPct val="150000"/>
              </a:lnSpc>
            </a:pPr>
            <a:endParaRPr lang="en-US" sz="1600" b="1" u="sng" dirty="0">
              <a:latin typeface="TimesNewRomanPS"/>
            </a:endParaRPr>
          </a:p>
          <a:p>
            <a:pPr>
              <a:lnSpc>
                <a:spcPct val="150000"/>
              </a:lnSpc>
            </a:pPr>
            <a:endParaRPr lang="en-US" sz="1600" b="1" u="sng" dirty="0">
              <a:effectLst/>
              <a:latin typeface="TimesNewRomanPS"/>
            </a:endParaRPr>
          </a:p>
          <a:p>
            <a:pPr>
              <a:lnSpc>
                <a:spcPct val="150000"/>
              </a:lnSpc>
            </a:pPr>
            <a:endParaRPr lang="en-US" sz="1600" b="1" u="sng" dirty="0">
              <a:latin typeface="TimesNewRomanPS"/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latin typeface="TimesNewRomanPSMT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TimesNewRomanPSMT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TimesNewRomanPSMT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TimesNewRomanPSMT"/>
            </a:endParaRPr>
          </a:p>
        </p:txBody>
      </p:sp>
      <p:pic>
        <p:nvPicPr>
          <p:cNvPr id="6" name="Picture 5" descr="A diagram of a math formula&#10;&#10;Description automatically generated">
            <a:extLst>
              <a:ext uri="{FF2B5EF4-FFF2-40B4-BE49-F238E27FC236}">
                <a16:creationId xmlns:a16="http://schemas.microsoft.com/office/drawing/2014/main" id="{0D4546A7-C9C7-8850-2239-395AAFF34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200"/>
          <a:stretch/>
        </p:blipFill>
        <p:spPr>
          <a:xfrm>
            <a:off x="2000250" y="1864436"/>
            <a:ext cx="1911350" cy="1996364"/>
          </a:xfrm>
          <a:prstGeom prst="rect">
            <a:avLst/>
          </a:prstGeom>
        </p:spPr>
      </p:pic>
      <p:pic>
        <p:nvPicPr>
          <p:cNvPr id="8" name="Picture 7" descr="A yellow and purple text&#10;&#10;Description automatically generated">
            <a:extLst>
              <a:ext uri="{FF2B5EF4-FFF2-40B4-BE49-F238E27FC236}">
                <a16:creationId xmlns:a16="http://schemas.microsoft.com/office/drawing/2014/main" id="{773ADDD6-8D12-A30F-D7EA-8F4CA440E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4251528"/>
            <a:ext cx="4775200" cy="1671320"/>
          </a:xfrm>
          <a:prstGeom prst="rect">
            <a:avLst/>
          </a:prstGeom>
        </p:spPr>
      </p:pic>
      <p:pic>
        <p:nvPicPr>
          <p:cNvPr id="10" name="Picture 9" descr="A diagram of a vehicle data file&#10;&#10;Description automatically generated">
            <a:extLst>
              <a:ext uri="{FF2B5EF4-FFF2-40B4-BE49-F238E27FC236}">
                <a16:creationId xmlns:a16="http://schemas.microsoft.com/office/drawing/2014/main" id="{AFF90F0D-1A7B-7721-9303-DD5BB733F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347" y="1864436"/>
            <a:ext cx="5986653" cy="43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3125 0.206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unnel with blue and white gears&#10;&#10;Description automatically generated">
            <a:extLst>
              <a:ext uri="{FF2B5EF4-FFF2-40B4-BE49-F238E27FC236}">
                <a16:creationId xmlns:a16="http://schemas.microsoft.com/office/drawing/2014/main" id="{28E885A4-795E-7CC1-81AE-429479B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373161"/>
            <a:ext cx="1418881" cy="141888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59F07-3717-4936-58EF-E459822FC8F9}"/>
              </a:ext>
            </a:extLst>
          </p:cNvPr>
          <p:cNvSpPr txBox="1"/>
          <p:nvPr/>
        </p:nvSpPr>
        <p:spPr>
          <a:xfrm>
            <a:off x="1047750" y="748895"/>
            <a:ext cx="10725150" cy="2027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NewRomanPSMT"/>
              </a:rPr>
              <a:t>Cleaning Data</a:t>
            </a:r>
            <a:endParaRPr lang="en-US" sz="1600" b="1" u="sng" dirty="0">
              <a:latin typeface="TimesNewRomanPS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>
                <a:effectLst/>
                <a:latin typeface="TimesNewRomanPS"/>
              </a:rPr>
              <a:t>Datatype Conversion</a:t>
            </a:r>
            <a:endParaRPr lang="en-US" sz="1600" u="sng" dirty="0"/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TimesNewRomanPSMT"/>
              </a:rPr>
              <a:t>Knime's default treatment of nominal (categorical) values as numeric (double) prompted the need for corrective action. To rectify this, we employed the </a:t>
            </a:r>
            <a:r>
              <a:rPr lang="en-US" sz="1600" b="1" dirty="0">
                <a:effectLst/>
                <a:latin typeface="TimesNewRomanPS"/>
              </a:rPr>
              <a:t>Number to String Node </a:t>
            </a:r>
            <a:r>
              <a:rPr lang="en-US" sz="1600" dirty="0">
                <a:effectLst/>
                <a:latin typeface="TimesNewRomanPSMT"/>
              </a:rPr>
              <a:t>in Knime. 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800" b="1" dirty="0">
              <a:latin typeface="TimesNewRomanPSMT"/>
            </a:endParaRPr>
          </a:p>
        </p:txBody>
      </p:sp>
      <p:pic>
        <p:nvPicPr>
          <p:cNvPr id="6" name="Picture 5" descr="A diagram of a number to string&#10;&#10;Description automatically generated">
            <a:extLst>
              <a:ext uri="{FF2B5EF4-FFF2-40B4-BE49-F238E27FC236}">
                <a16:creationId xmlns:a16="http://schemas.microsoft.com/office/drawing/2014/main" id="{A62100E1-32E3-2C28-AA24-AEBB5E9761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417"/>
          <a:stretch/>
        </p:blipFill>
        <p:spPr>
          <a:xfrm>
            <a:off x="1974850" y="3155964"/>
            <a:ext cx="2381250" cy="189863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0C250D9-63C2-95E5-EE5A-569F08933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2828761"/>
            <a:ext cx="4676775" cy="37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3125 0.206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037D35-C43E-763D-C38D-4B7E8AB4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pic>
        <p:nvPicPr>
          <p:cNvPr id="5" name="Picture 4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0D444193-2431-BCF1-9525-CD6D7E3E1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52" y="1726856"/>
            <a:ext cx="2906927" cy="2906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0FFF3-416C-DBDC-A636-74D89C317363}"/>
              </a:ext>
            </a:extLst>
          </p:cNvPr>
          <p:cNvSpPr txBox="1"/>
          <p:nvPr/>
        </p:nvSpPr>
        <p:spPr>
          <a:xfrm>
            <a:off x="2418392" y="4807710"/>
            <a:ext cx="2906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Naveen Varma Patsamatla 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F2AAA-D74E-0B61-6F81-105547EA09F7}"/>
              </a:ext>
            </a:extLst>
          </p:cNvPr>
          <p:cNvSpPr txBox="1"/>
          <p:nvPr/>
        </p:nvSpPr>
        <p:spPr>
          <a:xfrm>
            <a:off x="8320145" y="4807710"/>
            <a:ext cx="2341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NewRomanPS"/>
              </a:rPr>
              <a:t>Deva Darshita Pillai </a:t>
            </a:r>
            <a:endParaRPr lang="en-US" sz="1600" dirty="0"/>
          </a:p>
        </p:txBody>
      </p:sp>
      <p:pic>
        <p:nvPicPr>
          <p:cNvPr id="11" name="Picture 10" descr="A person in a blue suit&#10;&#10;Description automatically generated">
            <a:extLst>
              <a:ext uri="{FF2B5EF4-FFF2-40B4-BE49-F238E27FC236}">
                <a16:creationId xmlns:a16="http://schemas.microsoft.com/office/drawing/2014/main" id="{AE2CF382-9466-3754-6573-A7CE8339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655" y="1690688"/>
            <a:ext cx="2759875" cy="29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19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unnel with blue and white gears&#10;&#10;Description automatically generated">
            <a:extLst>
              <a:ext uri="{FF2B5EF4-FFF2-40B4-BE49-F238E27FC236}">
                <a16:creationId xmlns:a16="http://schemas.microsoft.com/office/drawing/2014/main" id="{28E885A4-795E-7CC1-81AE-429479B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373161"/>
            <a:ext cx="1418881" cy="141888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6D5CE4-15F8-A19F-D785-CFAD3164BA7C}"/>
              </a:ext>
            </a:extLst>
          </p:cNvPr>
          <p:cNvSpPr txBox="1"/>
          <p:nvPr/>
        </p:nvSpPr>
        <p:spPr>
          <a:xfrm>
            <a:off x="850900" y="45720"/>
            <a:ext cx="11176000" cy="322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600" b="1" u="sng" dirty="0">
              <a:effectLst/>
              <a:latin typeface="TimesNewRomanPS"/>
            </a:endParaRPr>
          </a:p>
          <a:p>
            <a:pPr>
              <a:lnSpc>
                <a:spcPct val="150000"/>
              </a:lnSpc>
            </a:pPr>
            <a:endParaRPr lang="en-US" sz="1600" b="1" u="sng" dirty="0">
              <a:latin typeface="TimesNewRomanPS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NewRomanPSMT"/>
              </a:rPr>
              <a:t>Cleaning Data</a:t>
            </a:r>
          </a:p>
          <a:p>
            <a:pPr>
              <a:lnSpc>
                <a:spcPct val="150000"/>
              </a:lnSpc>
            </a:pPr>
            <a:r>
              <a:rPr lang="en-US" sz="1600" b="1" u="sng" dirty="0">
                <a:effectLst/>
                <a:latin typeface="TimesNewRomanPS"/>
              </a:rPr>
              <a:t>Imputations</a:t>
            </a:r>
            <a:br>
              <a:rPr lang="en-US" sz="1800" b="1" dirty="0">
                <a:effectLst/>
                <a:latin typeface="TimesNewRomanPS"/>
              </a:rPr>
            </a:br>
            <a:endParaRPr lang="en-US" sz="1600" b="1" u="sng" dirty="0">
              <a:effectLst/>
              <a:latin typeface="TimesNewRomanPS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TimesNewRomanPSMT"/>
            </a:endParaRPr>
          </a:p>
          <a:p>
            <a:pPr>
              <a:lnSpc>
                <a:spcPct val="150000"/>
              </a:lnSpc>
            </a:pPr>
            <a:endParaRPr lang="en-US" sz="1800" b="1" dirty="0">
              <a:latin typeface="TimesNewRomanPSMT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TimesNewRomanPSMT"/>
            </a:endParaRPr>
          </a:p>
        </p:txBody>
      </p:sp>
      <p:pic>
        <p:nvPicPr>
          <p:cNvPr id="8" name="Picture 7" descr="A yellow square with black arrows and a question mark&#10;&#10;Description automatically generated">
            <a:extLst>
              <a:ext uri="{FF2B5EF4-FFF2-40B4-BE49-F238E27FC236}">
                <a16:creationId xmlns:a16="http://schemas.microsoft.com/office/drawing/2014/main" id="{4770B365-437B-B033-B3F4-4A8D16760C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828"/>
          <a:stretch/>
        </p:blipFill>
        <p:spPr>
          <a:xfrm>
            <a:off x="1339850" y="2147945"/>
            <a:ext cx="1765300" cy="183985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AAE0033-3E53-0A56-0D58-14102D515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1669531"/>
            <a:ext cx="6203950" cy="47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5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3125 0.206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unnel with blue and white gears&#10;&#10;Description automatically generated">
            <a:extLst>
              <a:ext uri="{FF2B5EF4-FFF2-40B4-BE49-F238E27FC236}">
                <a16:creationId xmlns:a16="http://schemas.microsoft.com/office/drawing/2014/main" id="{28E885A4-795E-7CC1-81AE-429479B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373161"/>
            <a:ext cx="1418881" cy="141888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2CBD49-3B1B-C1C2-B379-3E2BAA3FA4C6}"/>
              </a:ext>
            </a:extLst>
          </p:cNvPr>
          <p:cNvSpPr txBox="1"/>
          <p:nvPr/>
        </p:nvSpPr>
        <p:spPr>
          <a:xfrm>
            <a:off x="1069975" y="600627"/>
            <a:ext cx="8756650" cy="883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NewRomanPSMT"/>
              </a:rPr>
              <a:t>Cleaning Data </a:t>
            </a:r>
          </a:p>
          <a:p>
            <a:pPr>
              <a:lnSpc>
                <a:spcPct val="150000"/>
              </a:lnSpc>
            </a:pPr>
            <a:r>
              <a:rPr lang="en-US" sz="1600" b="1" u="sng" dirty="0">
                <a:effectLst/>
                <a:latin typeface="TimesNewRomanPS"/>
              </a:rPr>
              <a:t>Binning/Grouping </a:t>
            </a:r>
            <a:endParaRPr lang="en-US" sz="1600" b="1" u="sng" dirty="0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4897AADE-2200-8937-B080-3C6069525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2005997"/>
            <a:ext cx="2355850" cy="2229192"/>
          </a:xfrm>
          <a:prstGeom prst="rect">
            <a:avLst/>
          </a:prstGeom>
        </p:spPr>
      </p:pic>
      <p:pic>
        <p:nvPicPr>
          <p:cNvPr id="8" name="Picture 7" descr="A close-up of text&#10;&#10;Description automatically generated">
            <a:extLst>
              <a:ext uri="{FF2B5EF4-FFF2-40B4-BE49-F238E27FC236}">
                <a16:creationId xmlns:a16="http://schemas.microsoft.com/office/drawing/2014/main" id="{1AE0C5BA-4F4F-5F90-6D06-EA4E19569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1042543"/>
            <a:ext cx="6305550" cy="1470308"/>
          </a:xfrm>
          <a:prstGeom prst="rect">
            <a:avLst/>
          </a:prstGeom>
        </p:spPr>
      </p:pic>
      <p:pic>
        <p:nvPicPr>
          <p:cNvPr id="10" name="Picture 9" descr="A diagram of data files&#10;&#10;Description automatically generated">
            <a:extLst>
              <a:ext uri="{FF2B5EF4-FFF2-40B4-BE49-F238E27FC236}">
                <a16:creationId xmlns:a16="http://schemas.microsoft.com/office/drawing/2014/main" id="{DF30AD54-D098-0FC2-FABC-061F9123D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462" y="2752631"/>
            <a:ext cx="7204563" cy="364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3125 0.206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unnel with blue and white gears&#10;&#10;Description automatically generated">
            <a:extLst>
              <a:ext uri="{FF2B5EF4-FFF2-40B4-BE49-F238E27FC236}">
                <a16:creationId xmlns:a16="http://schemas.microsoft.com/office/drawing/2014/main" id="{28E885A4-795E-7CC1-81AE-429479B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373161"/>
            <a:ext cx="1418881" cy="141888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2CBD49-3B1B-C1C2-B379-3E2BAA3FA4C6}"/>
              </a:ext>
            </a:extLst>
          </p:cNvPr>
          <p:cNvSpPr txBox="1"/>
          <p:nvPr/>
        </p:nvSpPr>
        <p:spPr>
          <a:xfrm>
            <a:off x="1085850" y="933438"/>
            <a:ext cx="8756650" cy="883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NewRomanPSMT"/>
              </a:rPr>
              <a:t>Cleaning Data </a:t>
            </a:r>
          </a:p>
          <a:p>
            <a:pPr>
              <a:lnSpc>
                <a:spcPct val="150000"/>
              </a:lnSpc>
            </a:pPr>
            <a:r>
              <a:rPr lang="en-US" sz="1600" b="1" u="sng" dirty="0">
                <a:latin typeface="TimesNewRomanPS"/>
              </a:rPr>
              <a:t>Handling Outliers</a:t>
            </a:r>
            <a:r>
              <a:rPr lang="en-US" sz="1600" b="1" u="sng" dirty="0">
                <a:effectLst/>
                <a:latin typeface="TimesNewRomanPS"/>
              </a:rPr>
              <a:t> </a:t>
            </a:r>
            <a:endParaRPr lang="en-US" sz="1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AD037-9305-5E59-D0D7-390AF5024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49" y="2593975"/>
            <a:ext cx="4955093" cy="167005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54BCA6-4A7B-D471-464E-E2831AC62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504755"/>
              </p:ext>
            </p:extLst>
          </p:nvPr>
        </p:nvGraphicFramePr>
        <p:xfrm>
          <a:off x="6096000" y="1562101"/>
          <a:ext cx="5626100" cy="3263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1434">
                  <a:extLst>
                    <a:ext uri="{9D8B030D-6E8A-4147-A177-3AD203B41FA5}">
                      <a16:colId xmlns:a16="http://schemas.microsoft.com/office/drawing/2014/main" val="3207287393"/>
                    </a:ext>
                  </a:extLst>
                </a:gridCol>
                <a:gridCol w="2360745">
                  <a:extLst>
                    <a:ext uri="{9D8B030D-6E8A-4147-A177-3AD203B41FA5}">
                      <a16:colId xmlns:a16="http://schemas.microsoft.com/office/drawing/2014/main" val="2989282848"/>
                    </a:ext>
                  </a:extLst>
                </a:gridCol>
                <a:gridCol w="2353921">
                  <a:extLst>
                    <a:ext uri="{9D8B030D-6E8A-4147-A177-3AD203B41FA5}">
                      <a16:colId xmlns:a16="http://schemas.microsoft.com/office/drawing/2014/main" val="2840523321"/>
                    </a:ext>
                  </a:extLst>
                </a:gridCol>
              </a:tblGrid>
              <a:tr h="27857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Variable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Outliers observed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Handling outlier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027575"/>
                  </a:ext>
                </a:extLst>
              </a:tr>
              <a:tr h="121408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V_CONFIG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V_CONFIG =20 or V_CONFIG =21 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These rows do not seem to be matching with the </a:t>
                      </a:r>
                      <a:r>
                        <a:rPr lang="en-US" sz="1200" kern="100" dirty="0" err="1">
                          <a:effectLst/>
                        </a:rPr>
                        <a:t>Body_typ</a:t>
                      </a:r>
                      <a:r>
                        <a:rPr lang="en-US" sz="1200" kern="100" dirty="0">
                          <a:effectLst/>
                        </a:rPr>
                        <a:t> as described in the manual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Removed outlier rows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2846893"/>
                  </a:ext>
                </a:extLst>
              </a:tr>
              <a:tr h="27857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TRAV_SP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One value (152.0)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Removed outlier row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039745"/>
                  </a:ext>
                </a:extLst>
              </a:tr>
              <a:tr h="27857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Not injured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Values Less than 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Removed outlier rows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978131"/>
                  </a:ext>
                </a:extLst>
              </a:tr>
              <a:tr h="121408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MOD_YEAR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2022 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Changed them to 2021 though they are considered to be 2022 as this put Age vehicle negative values which is not true 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1248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4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3125 0.206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unnel with blue and white gears&#10;&#10;Description automatically generated">
            <a:extLst>
              <a:ext uri="{FF2B5EF4-FFF2-40B4-BE49-F238E27FC236}">
                <a16:creationId xmlns:a16="http://schemas.microsoft.com/office/drawing/2014/main" id="{28E885A4-795E-7CC1-81AE-429479B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373161"/>
            <a:ext cx="1418881" cy="141888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4575B-B60D-6A19-A3AC-06E92E8A4982}"/>
              </a:ext>
            </a:extLst>
          </p:cNvPr>
          <p:cNvSpPr txBox="1"/>
          <p:nvPr/>
        </p:nvSpPr>
        <p:spPr>
          <a:xfrm>
            <a:off x="920750" y="755134"/>
            <a:ext cx="6845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NewRomanPS"/>
              </a:rPr>
              <a:t>Constructing Data </a:t>
            </a:r>
            <a:endParaRPr lang="en-US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8299D3-37CF-2DBC-868F-AA36B311E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332904"/>
              </p:ext>
            </p:extLst>
          </p:nvPr>
        </p:nvGraphicFramePr>
        <p:xfrm>
          <a:off x="5575300" y="1574800"/>
          <a:ext cx="6134099" cy="427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5487">
                  <a:extLst>
                    <a:ext uri="{9D8B030D-6E8A-4147-A177-3AD203B41FA5}">
                      <a16:colId xmlns:a16="http://schemas.microsoft.com/office/drawing/2014/main" val="1621237741"/>
                    </a:ext>
                  </a:extLst>
                </a:gridCol>
                <a:gridCol w="872552">
                  <a:extLst>
                    <a:ext uri="{9D8B030D-6E8A-4147-A177-3AD203B41FA5}">
                      <a16:colId xmlns:a16="http://schemas.microsoft.com/office/drawing/2014/main" val="1744423916"/>
                    </a:ext>
                  </a:extLst>
                </a:gridCol>
                <a:gridCol w="1833670">
                  <a:extLst>
                    <a:ext uri="{9D8B030D-6E8A-4147-A177-3AD203B41FA5}">
                      <a16:colId xmlns:a16="http://schemas.microsoft.com/office/drawing/2014/main" val="2988748392"/>
                    </a:ext>
                  </a:extLst>
                </a:gridCol>
                <a:gridCol w="2242390">
                  <a:extLst>
                    <a:ext uri="{9D8B030D-6E8A-4147-A177-3AD203B41FA5}">
                      <a16:colId xmlns:a16="http://schemas.microsoft.com/office/drawing/2014/main" val="237242247"/>
                    </a:ext>
                  </a:extLst>
                </a:gridCol>
              </a:tblGrid>
              <a:tr h="8451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Variable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Datatype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Derived From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Description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486683"/>
                  </a:ext>
                </a:extLst>
              </a:tr>
              <a:tr h="8451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Age_Vehcile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Numeric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YEAR, MOD_YEAR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Tells the Age of the Vehicle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5269955"/>
                  </a:ext>
                </a:extLst>
              </a:tr>
              <a:tr h="12914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Relative Speed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Numeric 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TRAV_SP,VSPD_LIM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Speed of the vehicle relative to speed limit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7187303"/>
                  </a:ext>
                </a:extLst>
              </a:tr>
              <a:tr h="12914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Not Injured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Numeric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NUMOCCS,NUM_INJV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Number of people in the vehicle that are not injured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5119726"/>
                  </a:ext>
                </a:extLst>
              </a:tr>
            </a:tbl>
          </a:graphicData>
        </a:graphic>
      </p:graphicFrame>
      <p:pic>
        <p:nvPicPr>
          <p:cNvPr id="9" name="Picture 8" descr="A diagram of a math formula&#10;&#10;Description automatically generated">
            <a:extLst>
              <a:ext uri="{FF2B5EF4-FFF2-40B4-BE49-F238E27FC236}">
                <a16:creationId xmlns:a16="http://schemas.microsoft.com/office/drawing/2014/main" id="{6034614C-D0CD-E3A9-F349-9D09757B5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200"/>
          <a:stretch/>
        </p:blipFill>
        <p:spPr>
          <a:xfrm>
            <a:off x="2025650" y="2430818"/>
            <a:ext cx="1911350" cy="199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2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3125 0.206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unnel with blue and white gears&#10;&#10;Description automatically generated">
            <a:extLst>
              <a:ext uri="{FF2B5EF4-FFF2-40B4-BE49-F238E27FC236}">
                <a16:creationId xmlns:a16="http://schemas.microsoft.com/office/drawing/2014/main" id="{28E885A4-795E-7CC1-81AE-429479B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373161"/>
            <a:ext cx="1418881" cy="141888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2CBD49-3B1B-C1C2-B379-3E2BAA3FA4C6}"/>
              </a:ext>
            </a:extLst>
          </p:cNvPr>
          <p:cNvSpPr txBox="1"/>
          <p:nvPr/>
        </p:nvSpPr>
        <p:spPr>
          <a:xfrm>
            <a:off x="1187450" y="810876"/>
            <a:ext cx="8756650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Formatting Data:</a:t>
            </a:r>
            <a:r>
              <a:rPr lang="en-US" sz="2000" dirty="0">
                <a:effectLst/>
              </a:rPr>
              <a:t> </a:t>
            </a:r>
            <a:endParaRPr lang="en-US" sz="2000" b="1" u="sng" dirty="0"/>
          </a:p>
        </p:txBody>
      </p:sp>
      <p:pic>
        <p:nvPicPr>
          <p:cNvPr id="5" name="Picture 4" descr="A yellow square with black arrows and a yellow square with black arrows&#10;&#10;Description automatically generated">
            <a:extLst>
              <a:ext uri="{FF2B5EF4-FFF2-40B4-BE49-F238E27FC236}">
                <a16:creationId xmlns:a16="http://schemas.microsoft.com/office/drawing/2014/main" id="{E3ACB250-81B4-2C3A-329D-E66B6E5A4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46" y="1536441"/>
            <a:ext cx="1543050" cy="1856891"/>
          </a:xfrm>
          <a:prstGeom prst="rect">
            <a:avLst/>
          </a:prstGeom>
        </p:spPr>
      </p:pic>
      <p:pic>
        <p:nvPicPr>
          <p:cNvPr id="9" name="Picture 8" descr="A yellow square with black arrows and black text&#10;&#10;Description automatically generated">
            <a:extLst>
              <a:ext uri="{FF2B5EF4-FFF2-40B4-BE49-F238E27FC236}">
                <a16:creationId xmlns:a16="http://schemas.microsoft.com/office/drawing/2014/main" id="{E8F58C02-8769-F90C-2140-0A0014FB2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778" y="1376143"/>
            <a:ext cx="1631950" cy="187828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9955394-412C-EFDD-7F63-05069562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98" y="3614272"/>
            <a:ext cx="5297985" cy="2797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30963-02CD-7BB6-92AD-C61C66146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3839" y="3614272"/>
            <a:ext cx="5140603" cy="27972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2AD78F-A41F-66F3-007E-A3FE2CEA2251}"/>
              </a:ext>
            </a:extLst>
          </p:cNvPr>
          <p:cNvSpPr/>
          <p:nvPr/>
        </p:nvSpPr>
        <p:spPr>
          <a:xfrm>
            <a:off x="7492515" y="3130315"/>
            <a:ext cx="3723249" cy="36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-apple-system"/>
              </a:rPr>
              <a:t>Transforms 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x to y= (x-min)/(max-min)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0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3125 0.206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unnel with blue and white gears&#10;&#10;Description automatically generated">
            <a:extLst>
              <a:ext uri="{FF2B5EF4-FFF2-40B4-BE49-F238E27FC236}">
                <a16:creationId xmlns:a16="http://schemas.microsoft.com/office/drawing/2014/main" id="{28E885A4-795E-7CC1-81AE-429479B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373161"/>
            <a:ext cx="1418881" cy="141888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2CBD49-3B1B-C1C2-B379-3E2BAA3FA4C6}"/>
              </a:ext>
            </a:extLst>
          </p:cNvPr>
          <p:cNvSpPr txBox="1"/>
          <p:nvPr/>
        </p:nvSpPr>
        <p:spPr>
          <a:xfrm>
            <a:off x="1123950" y="848976"/>
            <a:ext cx="875665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ffectLst/>
                <a:latin typeface="TimesNewRomanPS"/>
              </a:rPr>
              <a:t>Data Preparation </a:t>
            </a:r>
          </a:p>
          <a:p>
            <a:pPr>
              <a:lnSpc>
                <a:spcPct val="150000"/>
              </a:lnSpc>
            </a:pPr>
            <a:endParaRPr lang="en-US" sz="2000" b="1" u="sng" dirty="0"/>
          </a:p>
        </p:txBody>
      </p:sp>
      <p:pic>
        <p:nvPicPr>
          <p:cNvPr id="6" name="Picture 5" descr="A diagram of data processing&#10;&#10;Description automatically generated">
            <a:extLst>
              <a:ext uri="{FF2B5EF4-FFF2-40B4-BE49-F238E27FC236}">
                <a16:creationId xmlns:a16="http://schemas.microsoft.com/office/drawing/2014/main" id="{DFD675D6-3292-B410-5B84-F1295A10A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1816933"/>
            <a:ext cx="9658350" cy="374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3125 0.206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unnel with blue and white gears&#10;&#10;Description automatically generated">
            <a:extLst>
              <a:ext uri="{FF2B5EF4-FFF2-40B4-BE49-F238E27FC236}">
                <a16:creationId xmlns:a16="http://schemas.microsoft.com/office/drawing/2014/main" id="{28E885A4-795E-7CC1-81AE-429479BC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1373161"/>
            <a:ext cx="1418881" cy="141888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364630-7734-D129-B418-B04F12965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83880"/>
              </p:ext>
            </p:extLst>
          </p:nvPr>
        </p:nvGraphicFramePr>
        <p:xfrm>
          <a:off x="3237470" y="403860"/>
          <a:ext cx="4610490" cy="5852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6690">
                  <a:extLst>
                    <a:ext uri="{9D8B030D-6E8A-4147-A177-3AD203B41FA5}">
                      <a16:colId xmlns:a16="http://schemas.microsoft.com/office/drawing/2014/main" val="3737454418"/>
                    </a:ext>
                  </a:extLst>
                </a:gridCol>
                <a:gridCol w="1507174">
                  <a:extLst>
                    <a:ext uri="{9D8B030D-6E8A-4147-A177-3AD203B41FA5}">
                      <a16:colId xmlns:a16="http://schemas.microsoft.com/office/drawing/2014/main" val="3545414719"/>
                    </a:ext>
                  </a:extLst>
                </a:gridCol>
                <a:gridCol w="1596626">
                  <a:extLst>
                    <a:ext uri="{9D8B030D-6E8A-4147-A177-3AD203B41FA5}">
                      <a16:colId xmlns:a16="http://schemas.microsoft.com/office/drawing/2014/main" val="2822515359"/>
                    </a:ext>
                  </a:extLst>
                </a:gridCol>
              </a:tblGrid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Variables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Data type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Statistics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752365441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URBANICITY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Binary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1.0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1219568703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MONTH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10.0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4130049334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HOUR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17.0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4209182935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RELJCT1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2810647244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MAKE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20.0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806181906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J_KNIFE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4161881489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V_CONFIG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860112937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CARGO_BT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1977350191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TRAV_SP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Numeric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Mean:28.179 ,SD:16.93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3684522056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UNDEROVERRIDE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688463138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IMPACT1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12.0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1840805548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DEFORMED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6.0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2257991215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VPROFILE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1.0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2434924073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P_CRASH1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1.0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1404424834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AGE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Numeric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Mean:40.947,SD:17.488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2978493314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SEX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1.0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2726924401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DRINKING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0.0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2827092166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DRUGS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unknown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2118559095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BODY_TYP_binned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1.0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3315234562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P_CRASH2(Binned)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VT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1512970274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ACC_TYP(Binned)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2D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3290225340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GVWR_TO(Binned)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Less weight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3024185099"/>
                  </a:ext>
                </a:extLst>
              </a:tr>
              <a:tr h="3986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Inju_sev(Binned) - Dependent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Binary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Low level injuries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1145187861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Rest_use(Binned)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Binary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yes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1541196773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Air_Bag(Binned)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Binary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Deployed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1371956149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Eject(Binned)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Binary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Not Ejected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1643812174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Distract(Binned)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Nominal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Mode: unknown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768276312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Age_vechile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Numeric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Mean:8.214 , SD:6.961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3608618110"/>
                  </a:ext>
                </a:extLst>
              </a:tr>
              <a:tr h="188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Relative speed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Numeric</a:t>
                      </a:r>
                      <a:endParaRPr lang="en-US" sz="9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Mean:-16.327 ,SD:17.877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222" marR="52222" marT="0" marB="0"/>
                </a:tc>
                <a:extLst>
                  <a:ext uri="{0D108BD9-81ED-4DB2-BD59-A6C34878D82A}">
                    <a16:rowId xmlns:a16="http://schemas.microsoft.com/office/drawing/2014/main" val="893984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60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13125 0.2069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9A875B-CBA6-C4F7-1730-2D3095376768}"/>
              </a:ext>
            </a:extLst>
          </p:cNvPr>
          <p:cNvGrpSpPr/>
          <p:nvPr/>
        </p:nvGrpSpPr>
        <p:grpSpPr>
          <a:xfrm>
            <a:off x="3570126" y="188291"/>
            <a:ext cx="5682607" cy="6487284"/>
            <a:chOff x="4911292" y="-88563"/>
            <a:chExt cx="1345806" cy="18265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418C4E-21D2-2AE5-2A4B-1700E9923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911292" y="-88563"/>
              <a:ext cx="1345806" cy="16256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B34A7F-D136-9EF1-2FA8-40FBF85F95BF}"/>
                </a:ext>
              </a:extLst>
            </p:cNvPr>
            <p:cNvSpPr txBox="1"/>
            <p:nvPr/>
          </p:nvSpPr>
          <p:spPr>
            <a:xfrm>
              <a:off x="5308148" y="1538689"/>
              <a:ext cx="552094" cy="199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60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62296-8FEE-A3F9-34FD-79BBC1E12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2000" y="-1112968"/>
            <a:ext cx="1095440" cy="1112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ABFFDC-8643-88BA-4E34-8FB294F53956}"/>
              </a:ext>
            </a:extLst>
          </p:cNvPr>
          <p:cNvSpPr txBox="1"/>
          <p:nvPr/>
        </p:nvSpPr>
        <p:spPr>
          <a:xfrm>
            <a:off x="962024" y="494148"/>
            <a:ext cx="10836276" cy="260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Modeling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Tasks Involved: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Selecting Model techniques</a:t>
            </a:r>
            <a:r>
              <a:rPr lang="en-US" sz="1600" dirty="0">
                <a:effectLst/>
              </a:rPr>
              <a:t> </a:t>
            </a:r>
            <a:endParaRPr lang="en-US" sz="1600" kern="0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Generate Test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Building Model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09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L -0.10364 0.1796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62296-8FEE-A3F9-34FD-79BBC1E12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2000" y="-1112968"/>
            <a:ext cx="1095440" cy="1112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ABFFDC-8643-88BA-4E34-8FB294F53956}"/>
              </a:ext>
            </a:extLst>
          </p:cNvPr>
          <p:cNvSpPr txBox="1"/>
          <p:nvPr/>
        </p:nvSpPr>
        <p:spPr>
          <a:xfrm>
            <a:off x="962024" y="494148"/>
            <a:ext cx="10836276" cy="806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Selecting Model Techniques</a:t>
            </a:r>
            <a:endParaRPr lang="en-US" sz="2000" b="1" kern="0" dirty="0">
              <a:latin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A577E-3542-C6D5-9A01-6C032188D39F}"/>
              </a:ext>
            </a:extLst>
          </p:cNvPr>
          <p:cNvSpPr txBox="1"/>
          <p:nvPr/>
        </p:nvSpPr>
        <p:spPr>
          <a:xfrm>
            <a:off x="962024" y="1460500"/>
            <a:ext cx="8407400" cy="3418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Set-based models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 tree (DT)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Random Forest(RF)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Gradient Boosted Trees(GBT)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Naïve Bayes(NB)</a:t>
            </a: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Number-based models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Artificial neural networks(ANN),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Logistic Regression(LR) </a:t>
            </a:r>
          </a:p>
        </p:txBody>
      </p:sp>
    </p:spTree>
    <p:extLst>
      <p:ext uri="{BB962C8B-B14F-4D97-AF65-F5344CB8AC3E}">
        <p14:creationId xmlns:p14="http://schemas.microsoft.com/office/powerpoint/2010/main" val="28809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L -0.10364 0.1796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5CBC-ED33-A657-B426-04B188C5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D87E-C753-1BFC-8F12-7649E7A55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71730"/>
          </a:xfrm>
        </p:spPr>
        <p:txBody>
          <a:bodyPr>
            <a:norm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employed six prevalent predictive models—decision tree, random forest, gradient boosted tree, Artificial neural networks -MLP,  logistic regression, and naive bayes using  KNIME analytics platform.</a:t>
            </a:r>
          </a:p>
          <a:p>
            <a:pPr marL="0" indent="0">
              <a:buNone/>
            </a:pP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Found  Random forest has best accuracy of 81% and produced balanced results</a:t>
            </a:r>
            <a:b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Finally , we did variable importance using sensitivity analysis study, showing us which crash-related factors matter most for different injury severity levels.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6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62296-8FEE-A3F9-34FD-79BBC1E12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2000" y="-1112968"/>
            <a:ext cx="1095440" cy="1112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ABFFDC-8643-88BA-4E34-8FB294F53956}"/>
              </a:ext>
            </a:extLst>
          </p:cNvPr>
          <p:cNvSpPr txBox="1"/>
          <p:nvPr/>
        </p:nvSpPr>
        <p:spPr>
          <a:xfrm>
            <a:off x="962024" y="494148"/>
            <a:ext cx="10836276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Generate Test Design</a:t>
            </a:r>
          </a:p>
          <a:p>
            <a:pPr>
              <a:lnSpc>
                <a:spcPct val="150000"/>
              </a:lnSpc>
            </a:pPr>
            <a:r>
              <a:rPr lang="en-US" sz="1600" b="1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K-fold cross validation(K=10)</a:t>
            </a:r>
          </a:p>
        </p:txBody>
      </p:sp>
      <p:pic>
        <p:nvPicPr>
          <p:cNvPr id="4" name="Picture 3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245FFEE0-FC53-69A3-2E37-247B7F1FD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55"/>
          <a:stretch/>
        </p:blipFill>
        <p:spPr>
          <a:xfrm>
            <a:off x="3473450" y="5109137"/>
            <a:ext cx="1727200" cy="1403351"/>
          </a:xfrm>
          <a:prstGeom prst="rect">
            <a:avLst/>
          </a:prstGeom>
        </p:spPr>
      </p:pic>
      <p:pic>
        <p:nvPicPr>
          <p:cNvPr id="7" name="Picture 6" descr="A diagram of a machine&#10;&#10;Description automatically generated with medium confidence">
            <a:extLst>
              <a:ext uri="{FF2B5EF4-FFF2-40B4-BE49-F238E27FC236}">
                <a16:creationId xmlns:a16="http://schemas.microsoft.com/office/drawing/2014/main" id="{6F9567F0-FF7F-9B71-DA87-EE1103A6B4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240"/>
          <a:stretch/>
        </p:blipFill>
        <p:spPr>
          <a:xfrm>
            <a:off x="5413376" y="5263101"/>
            <a:ext cx="1727200" cy="1249387"/>
          </a:xfrm>
          <a:prstGeom prst="rect">
            <a:avLst/>
          </a:prstGeom>
        </p:spPr>
      </p:pic>
      <p:pic>
        <p:nvPicPr>
          <p:cNvPr id="9" name="Picture 8" descr="A group of pie charts&#10;&#10;Description automatically generated">
            <a:extLst>
              <a:ext uri="{FF2B5EF4-FFF2-40B4-BE49-F238E27FC236}">
                <a16:creationId xmlns:a16="http://schemas.microsoft.com/office/drawing/2014/main" id="{A5AAE82E-7C8B-9EF4-C3B1-C89801C66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624" y="1921655"/>
            <a:ext cx="7772400" cy="296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L -0.10364 0.1796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62296-8FEE-A3F9-34FD-79BBC1E12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2000" y="-1112968"/>
            <a:ext cx="1095440" cy="1112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ABFFDC-8643-88BA-4E34-8FB294F53956}"/>
              </a:ext>
            </a:extLst>
          </p:cNvPr>
          <p:cNvSpPr txBox="1"/>
          <p:nvPr/>
        </p:nvSpPr>
        <p:spPr>
          <a:xfrm>
            <a:off x="975672" y="494148"/>
            <a:ext cx="10836276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Building 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</a:p>
          <a:p>
            <a:pPr>
              <a:lnSpc>
                <a:spcPct val="150000"/>
              </a:lnSpc>
            </a:pPr>
            <a:r>
              <a:rPr lang="en-US" sz="1600" b="1" u="sng" kern="0" dirty="0">
                <a:latin typeface="Times New Roman" panose="02020603050405020304" pitchFamily="18" charset="0"/>
              </a:rPr>
              <a:t>Decision Tree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3182CB8-5C32-C682-0D57-E46A29A33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812" y="1136176"/>
            <a:ext cx="3503466" cy="4585648"/>
          </a:xfrm>
          <a:prstGeom prst="rect">
            <a:avLst/>
          </a:prstGeom>
        </p:spPr>
      </p:pic>
      <p:pic>
        <p:nvPicPr>
          <p:cNvPr id="10" name="Picture 9" descr="A diagram of a tree learner&#10;&#10;Description automatically generated">
            <a:extLst>
              <a:ext uri="{FF2B5EF4-FFF2-40B4-BE49-F238E27FC236}">
                <a16:creationId xmlns:a16="http://schemas.microsoft.com/office/drawing/2014/main" id="{B6FE695D-9EB3-CB79-CDCF-F65257DC7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00" y="1844173"/>
            <a:ext cx="6159363" cy="26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L -0.10364 0.1796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62296-8FEE-A3F9-34FD-79BBC1E12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2000" y="-1112968"/>
            <a:ext cx="1095440" cy="1112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6DB9F-AF80-C8D4-C856-C2A645AD3052}"/>
              </a:ext>
            </a:extLst>
          </p:cNvPr>
          <p:cNvSpPr txBox="1"/>
          <p:nvPr/>
        </p:nvSpPr>
        <p:spPr>
          <a:xfrm>
            <a:off x="975672" y="494148"/>
            <a:ext cx="10836276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Building 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</a:p>
          <a:p>
            <a:pPr>
              <a:lnSpc>
                <a:spcPct val="150000"/>
              </a:lnSpc>
            </a:pPr>
            <a:r>
              <a:rPr lang="en-US" sz="1600" b="1" u="sng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Equal Size Sampling</a:t>
            </a:r>
            <a:endParaRPr lang="en-US" sz="1600" b="1" u="sng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A0A3E22D-5428-C92F-513F-051B2F893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72" y="2154640"/>
            <a:ext cx="2750878" cy="1811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129C76-B290-0802-71E4-A7F3A9A2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577" y="2992641"/>
            <a:ext cx="7010400" cy="838200"/>
          </a:xfrm>
          <a:prstGeom prst="rect">
            <a:avLst/>
          </a:prstGeom>
        </p:spPr>
      </p:pic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40C99E0E-472B-453F-94D9-F4EA951808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392"/>
          <a:stretch/>
        </p:blipFill>
        <p:spPr>
          <a:xfrm>
            <a:off x="1531817" y="5061252"/>
            <a:ext cx="9934142" cy="11235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92CD82-09AA-BD88-939A-87944FF2547E}"/>
              </a:ext>
            </a:extLst>
          </p:cNvPr>
          <p:cNvSpPr txBox="1"/>
          <p:nvPr/>
        </p:nvSpPr>
        <p:spPr>
          <a:xfrm>
            <a:off x="1634699" y="3830841"/>
            <a:ext cx="10836276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20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Results with Balancing 				</a:t>
            </a:r>
            <a:r>
              <a:rPr lang="en-US" sz="16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Results Without Balancing</a:t>
            </a:r>
            <a:endParaRPr lang="en-US" sz="16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L -0.10364 0.1796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62296-8FEE-A3F9-34FD-79BBC1E12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2000" y="-1112968"/>
            <a:ext cx="1095440" cy="1112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6DB9F-AF80-C8D4-C856-C2A645AD3052}"/>
              </a:ext>
            </a:extLst>
          </p:cNvPr>
          <p:cNvSpPr txBox="1"/>
          <p:nvPr/>
        </p:nvSpPr>
        <p:spPr>
          <a:xfrm>
            <a:off x="975672" y="494148"/>
            <a:ext cx="10836276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Building 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</a:p>
          <a:p>
            <a:pPr>
              <a:lnSpc>
                <a:spcPct val="150000"/>
              </a:lnSpc>
            </a:pPr>
            <a:r>
              <a:rPr lang="en-US" sz="1600" b="1" u="sng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</a:t>
            </a:r>
            <a:endParaRPr lang="en-US" sz="1600" b="1" u="sng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EA53B1-B1AD-FCE7-5559-5CB3FAC2E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127" y="4386649"/>
            <a:ext cx="4924821" cy="2137841"/>
          </a:xfrm>
          <a:prstGeom prst="rect">
            <a:avLst/>
          </a:prstGeom>
        </p:spPr>
      </p:pic>
      <p:pic>
        <p:nvPicPr>
          <p:cNvPr id="7" name="Picture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71E5843-2627-7DA8-4073-14A4B2F01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53" y="1559659"/>
            <a:ext cx="6987163" cy="2826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BFE3B-A2A2-00D1-8CB5-BFDC1673E75F}"/>
              </a:ext>
            </a:extLst>
          </p:cNvPr>
          <p:cNvSpPr txBox="1"/>
          <p:nvPr/>
        </p:nvSpPr>
        <p:spPr>
          <a:xfrm>
            <a:off x="430059" y="5455569"/>
            <a:ext cx="66973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NewRomanPSMT"/>
              </a:rPr>
              <a:t>To maintain pseudo randomness during training the model we used fixed random seed =7666 for all the models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991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L -0.10364 0.1796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62296-8FEE-A3F9-34FD-79BBC1E12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2000" y="-1112968"/>
            <a:ext cx="1095440" cy="1112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6DB9F-AF80-C8D4-C856-C2A645AD3052}"/>
              </a:ext>
            </a:extLst>
          </p:cNvPr>
          <p:cNvSpPr txBox="1"/>
          <p:nvPr/>
        </p:nvSpPr>
        <p:spPr>
          <a:xfrm>
            <a:off x="975672" y="494148"/>
            <a:ext cx="10836276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Building 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</a:p>
          <a:p>
            <a:pPr>
              <a:lnSpc>
                <a:spcPct val="150000"/>
              </a:lnSpc>
            </a:pPr>
            <a:r>
              <a:rPr lang="en-US" sz="1600" b="1" u="sng" kern="0" dirty="0">
                <a:latin typeface="Times New Roman" panose="02020603050405020304" pitchFamily="18" charset="0"/>
              </a:rPr>
              <a:t>Gradient Boosted Model</a:t>
            </a:r>
          </a:p>
        </p:txBody>
      </p:sp>
      <p:pic>
        <p:nvPicPr>
          <p:cNvPr id="4" name="Picture 3" descr="A white lines on a gray background&#10;&#10;Description automatically generated">
            <a:extLst>
              <a:ext uri="{FF2B5EF4-FFF2-40B4-BE49-F238E27FC236}">
                <a16:creationId xmlns:a16="http://schemas.microsoft.com/office/drawing/2014/main" id="{36FE787A-AF15-31DF-053F-1C8EE440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135" y="4652320"/>
            <a:ext cx="5297274" cy="1563130"/>
          </a:xfrm>
          <a:prstGeom prst="rect">
            <a:avLst/>
          </a:prstGeom>
        </p:spPr>
      </p:pic>
      <p:pic>
        <p:nvPicPr>
          <p:cNvPr id="7" name="Picture 6" descr="A diagram of a tree-based tree&#10;&#10;Description automatically generated with medium confidence">
            <a:extLst>
              <a:ext uri="{FF2B5EF4-FFF2-40B4-BE49-F238E27FC236}">
                <a16:creationId xmlns:a16="http://schemas.microsoft.com/office/drawing/2014/main" id="{EA86C459-2BCD-8A38-8E59-1E6E75772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12" y="1515420"/>
            <a:ext cx="7073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6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L -0.10364 0.1796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62296-8FEE-A3F9-34FD-79BBC1E12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2000" y="-1112968"/>
            <a:ext cx="1095440" cy="1112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6DB9F-AF80-C8D4-C856-C2A645AD3052}"/>
              </a:ext>
            </a:extLst>
          </p:cNvPr>
          <p:cNvSpPr txBox="1"/>
          <p:nvPr/>
        </p:nvSpPr>
        <p:spPr>
          <a:xfrm>
            <a:off x="975672" y="494148"/>
            <a:ext cx="10836276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Building 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</a:p>
          <a:p>
            <a:pPr>
              <a:lnSpc>
                <a:spcPct val="150000"/>
              </a:lnSpc>
            </a:pPr>
            <a:r>
              <a:rPr lang="en-US" sz="1600" b="1" u="sng" kern="0" dirty="0" err="1">
                <a:latin typeface="Times New Roman" panose="02020603050405020304" pitchFamily="18" charset="0"/>
              </a:rPr>
              <a:t>Naives</a:t>
            </a:r>
            <a:r>
              <a:rPr lang="en-US" sz="1600" b="1" u="sng" kern="0" dirty="0">
                <a:latin typeface="Times New Roman" panose="02020603050405020304" pitchFamily="18" charset="0"/>
              </a:rPr>
              <a:t> Bayes</a:t>
            </a:r>
          </a:p>
        </p:txBody>
      </p:sp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39AB5286-2FD5-4449-504C-BE3FC05F0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04" y="1602602"/>
            <a:ext cx="7017025" cy="274697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C0A3268-C852-DD9E-0D3D-28D4137A3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904" y="4315114"/>
            <a:ext cx="4679950" cy="18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L -0.10364 0.1796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62296-8FEE-A3F9-34FD-79BBC1E12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2000" y="-1112968"/>
            <a:ext cx="1095440" cy="1112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6DB9F-AF80-C8D4-C856-C2A645AD3052}"/>
              </a:ext>
            </a:extLst>
          </p:cNvPr>
          <p:cNvSpPr txBox="1"/>
          <p:nvPr/>
        </p:nvSpPr>
        <p:spPr>
          <a:xfrm>
            <a:off x="975672" y="494148"/>
            <a:ext cx="10836276" cy="883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Building 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</a:p>
          <a:p>
            <a:pPr>
              <a:lnSpc>
                <a:spcPct val="150000"/>
              </a:lnSpc>
            </a:pPr>
            <a:r>
              <a:rPr lang="en-US" sz="1600" b="1" u="sng" dirty="0">
                <a:effectLst/>
                <a:latin typeface="TimesNewRomanPSMT"/>
              </a:rPr>
              <a:t>ANN- Multilayer Perceptron </a:t>
            </a:r>
            <a:endParaRPr lang="en-US" sz="1600" b="1" u="sng" dirty="0"/>
          </a:p>
        </p:txBody>
      </p:sp>
      <p:pic>
        <p:nvPicPr>
          <p:cNvPr id="4" name="Picture 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DE925D25-B42A-CCBF-A810-6E16BA4F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82" y="1703687"/>
            <a:ext cx="6687826" cy="311544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1AC2307-9968-25A7-DDE1-70958C42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947" y="3564531"/>
            <a:ext cx="4502001" cy="27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L -0.10364 0.1796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62296-8FEE-A3F9-34FD-79BBC1E12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2000" y="-1112968"/>
            <a:ext cx="1095440" cy="1112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6DB9F-AF80-C8D4-C856-C2A645AD3052}"/>
              </a:ext>
            </a:extLst>
          </p:cNvPr>
          <p:cNvSpPr txBox="1"/>
          <p:nvPr/>
        </p:nvSpPr>
        <p:spPr>
          <a:xfrm>
            <a:off x="975672" y="494148"/>
            <a:ext cx="10836276" cy="883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Building 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</a:p>
          <a:p>
            <a:pPr>
              <a:lnSpc>
                <a:spcPct val="150000"/>
              </a:lnSpc>
            </a:pPr>
            <a:r>
              <a:rPr lang="en-US" sz="1600" b="1" u="sng" dirty="0">
                <a:latin typeface="TimesNewRomanPSMT"/>
              </a:rPr>
              <a:t>Logistic Regression</a:t>
            </a:r>
            <a:r>
              <a:rPr lang="en-US" sz="1600" b="1" u="sng" dirty="0">
                <a:effectLst/>
                <a:latin typeface="TimesNewRomanPSMT"/>
              </a:rPr>
              <a:t> </a:t>
            </a:r>
            <a:endParaRPr lang="en-US" sz="1600" b="1" u="sng" dirty="0"/>
          </a:p>
        </p:txBody>
      </p:sp>
      <p:pic>
        <p:nvPicPr>
          <p:cNvPr id="4" name="Picture 3" descr="A screenshot of a web browser&#10;&#10;Description automatically generated">
            <a:extLst>
              <a:ext uri="{FF2B5EF4-FFF2-40B4-BE49-F238E27FC236}">
                <a16:creationId xmlns:a16="http://schemas.microsoft.com/office/drawing/2014/main" id="{77A9F6D7-EC8F-5D7A-98B5-CA8736102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980" y="4973329"/>
            <a:ext cx="6161277" cy="1337448"/>
          </a:xfrm>
          <a:prstGeom prst="rect">
            <a:avLst/>
          </a:prstGeom>
        </p:spPr>
      </p:pic>
      <p:pic>
        <p:nvPicPr>
          <p:cNvPr id="7" name="Picture 6" descr="A diagram of a logistic process&#10;&#10;Description automatically generated">
            <a:extLst>
              <a:ext uri="{FF2B5EF4-FFF2-40B4-BE49-F238E27FC236}">
                <a16:creationId xmlns:a16="http://schemas.microsoft.com/office/drawing/2014/main" id="{25029E90-CAE9-FC79-44B7-83A73767B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72" y="1797736"/>
            <a:ext cx="7162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7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L -0.10364 0.1796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62296-8FEE-A3F9-34FD-79BBC1E12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2000" y="-1112968"/>
            <a:ext cx="1095440" cy="11129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B35DA66-62D1-7F71-73CD-29E1A1E28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0961"/>
            <a:ext cx="12185578" cy="53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L -0.10364 0.1796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9A875B-CBA6-C4F7-1730-2D3095376768}"/>
              </a:ext>
            </a:extLst>
          </p:cNvPr>
          <p:cNvGrpSpPr/>
          <p:nvPr/>
        </p:nvGrpSpPr>
        <p:grpSpPr>
          <a:xfrm>
            <a:off x="3967687" y="223376"/>
            <a:ext cx="5682607" cy="6411247"/>
            <a:chOff x="4917568" y="-68806"/>
            <a:chExt cx="1345806" cy="18051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418C4E-21D2-2AE5-2A4B-1700E9923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917568" y="-68806"/>
              <a:ext cx="1345806" cy="15860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B34A7F-D136-9EF1-2FA8-40FBF85F95BF}"/>
                </a:ext>
              </a:extLst>
            </p:cNvPr>
            <p:cNvSpPr txBox="1"/>
            <p:nvPr/>
          </p:nvSpPr>
          <p:spPr>
            <a:xfrm>
              <a:off x="5200703" y="1537037"/>
              <a:ext cx="672855" cy="199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22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49DCEF-39C6-D03C-12C1-E3A06CFC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 - DM  </a:t>
            </a:r>
            <a:r>
              <a:rPr lang="en-IN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Cross-Industry Process for Data Mining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0A62CC-3F9E-C0D8-D1B1-81B2001F1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structured approach for Data Mining Projects.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a globally proven approach shaped by over 200 organizations.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standard, accessible for universal use.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Versatility, allowing its applications in various analytical contexts.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2292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EDDEAEB-2EE4-9D50-825D-A9FCADE2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613" y="-1039791"/>
            <a:ext cx="1039791" cy="103979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9EF41F-F714-248B-EB4A-DA4ECD443367}"/>
              </a:ext>
            </a:extLst>
          </p:cNvPr>
          <p:cNvSpPr txBox="1"/>
          <p:nvPr/>
        </p:nvSpPr>
        <p:spPr>
          <a:xfrm>
            <a:off x="962024" y="494148"/>
            <a:ext cx="10836276" cy="2602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Evaluation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Tasks Involved: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kern="0" dirty="0">
                <a:latin typeface="Times New Roman" panose="02020603050405020304" pitchFamily="18" charset="0"/>
              </a:rPr>
              <a:t>Evaluation Results</a:t>
            </a:r>
            <a:r>
              <a:rPr lang="en-US" sz="1600" dirty="0">
                <a:effectLst/>
              </a:rPr>
              <a:t> </a:t>
            </a:r>
            <a:endParaRPr lang="en-US" sz="1600" kern="0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Combined ROC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kern="0" dirty="0">
                <a:latin typeface="Times New Roman" panose="02020603050405020304" pitchFamily="18" charset="0"/>
              </a:rPr>
              <a:t>Variable Importance using 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276939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10039 0.173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EDDEAEB-2EE4-9D50-825D-A9FCADE2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613" y="-1039791"/>
            <a:ext cx="1039791" cy="103979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4B83E7-0565-33B3-06B8-A033A5C8E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64156"/>
              </p:ext>
            </p:extLst>
          </p:nvPr>
        </p:nvGraphicFramePr>
        <p:xfrm>
          <a:off x="1050324" y="1400679"/>
          <a:ext cx="9527060" cy="48656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5449">
                  <a:extLst>
                    <a:ext uri="{9D8B030D-6E8A-4147-A177-3AD203B41FA5}">
                      <a16:colId xmlns:a16="http://schemas.microsoft.com/office/drawing/2014/main" val="2030989608"/>
                    </a:ext>
                  </a:extLst>
                </a:gridCol>
                <a:gridCol w="1317107">
                  <a:extLst>
                    <a:ext uri="{9D8B030D-6E8A-4147-A177-3AD203B41FA5}">
                      <a16:colId xmlns:a16="http://schemas.microsoft.com/office/drawing/2014/main" val="3542464720"/>
                    </a:ext>
                  </a:extLst>
                </a:gridCol>
                <a:gridCol w="1579361">
                  <a:extLst>
                    <a:ext uri="{9D8B030D-6E8A-4147-A177-3AD203B41FA5}">
                      <a16:colId xmlns:a16="http://schemas.microsoft.com/office/drawing/2014/main" val="3848849586"/>
                    </a:ext>
                  </a:extLst>
                </a:gridCol>
                <a:gridCol w="1578445">
                  <a:extLst>
                    <a:ext uri="{9D8B030D-6E8A-4147-A177-3AD203B41FA5}">
                      <a16:colId xmlns:a16="http://schemas.microsoft.com/office/drawing/2014/main" val="3714143618"/>
                    </a:ext>
                  </a:extLst>
                </a:gridCol>
                <a:gridCol w="1766698">
                  <a:extLst>
                    <a:ext uri="{9D8B030D-6E8A-4147-A177-3AD203B41FA5}">
                      <a16:colId xmlns:a16="http://schemas.microsoft.com/office/drawing/2014/main" val="2697652555"/>
                    </a:ext>
                  </a:extLst>
                </a:gridCol>
              </a:tblGrid>
              <a:tr h="74892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Model Type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AUC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ACCURACY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SENSTIVITY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SPECIFICITY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extLst>
                  <a:ext uri="{0D108BD9-81ED-4DB2-BD59-A6C34878D82A}">
                    <a16:rowId xmlns:a16="http://schemas.microsoft.com/office/drawing/2014/main" val="1752928872"/>
                  </a:ext>
                </a:extLst>
              </a:tr>
              <a:tr h="6322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Random Forest(RF)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0.793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81.01%</a:t>
                      </a:r>
                      <a:endParaRPr lang="en-US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0.88</a:t>
                      </a:r>
                      <a:endParaRPr lang="en-US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0.56</a:t>
                      </a:r>
                      <a:endParaRPr lang="en-US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extLst>
                  <a:ext uri="{0D108BD9-81ED-4DB2-BD59-A6C34878D82A}">
                    <a16:rowId xmlns:a16="http://schemas.microsoft.com/office/drawing/2014/main" val="2166852731"/>
                  </a:ext>
                </a:extLst>
              </a:tr>
              <a:tr h="5157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Decision Tree(DT)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0.742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71.3%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0.723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0.671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extLst>
                  <a:ext uri="{0D108BD9-81ED-4DB2-BD59-A6C34878D82A}">
                    <a16:rowId xmlns:a16="http://schemas.microsoft.com/office/drawing/2014/main" val="4194557635"/>
                  </a:ext>
                </a:extLst>
              </a:tr>
              <a:tr h="58592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Gradient Boosted Trees(GBT)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0.799</a:t>
                      </a:r>
                      <a:endParaRPr lang="en-US" sz="20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73.1%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0.738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0.703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extLst>
                  <a:ext uri="{0D108BD9-81ED-4DB2-BD59-A6C34878D82A}">
                    <a16:rowId xmlns:a16="http://schemas.microsoft.com/office/drawing/2014/main" val="3577402629"/>
                  </a:ext>
                </a:extLst>
              </a:tr>
              <a:tr h="5157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Naïve Bayes (NB)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0.773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73%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0.747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0.66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extLst>
                  <a:ext uri="{0D108BD9-81ED-4DB2-BD59-A6C34878D82A}">
                    <a16:rowId xmlns:a16="http://schemas.microsoft.com/office/drawing/2014/main" val="1510768599"/>
                  </a:ext>
                </a:extLst>
              </a:tr>
              <a:tr h="8355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Artificial Neural Networks(ANN-MLP)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0.730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68.7%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0.692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0.669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extLst>
                  <a:ext uri="{0D108BD9-81ED-4DB2-BD59-A6C34878D82A}">
                    <a16:rowId xmlns:a16="http://schemas.microsoft.com/office/drawing/2014/main" val="3119508222"/>
                  </a:ext>
                </a:extLst>
              </a:tr>
              <a:tr h="10315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Logistic Regression (LR)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0.796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73.28%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0.738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0.707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375" marR="113375" marT="0" marB="0"/>
                </a:tc>
                <a:extLst>
                  <a:ext uri="{0D108BD9-81ED-4DB2-BD59-A6C34878D82A}">
                    <a16:rowId xmlns:a16="http://schemas.microsoft.com/office/drawing/2014/main" val="13426195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A0A2D7-5519-EDEB-9C00-74DFF1B1C050}"/>
              </a:ext>
            </a:extLst>
          </p:cNvPr>
          <p:cNvSpPr txBox="1"/>
          <p:nvPr/>
        </p:nvSpPr>
        <p:spPr>
          <a:xfrm>
            <a:off x="962024" y="494148"/>
            <a:ext cx="10836276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kern="0" dirty="0">
                <a:latin typeface="Times New Roman" panose="02020603050405020304" pitchFamily="18" charset="0"/>
              </a:rPr>
              <a:t>Evaluation Results</a:t>
            </a:r>
            <a:r>
              <a:rPr lang="en-US" sz="1600" dirty="0">
                <a:effectLst/>
              </a:rPr>
              <a:t> </a:t>
            </a:r>
            <a:endParaRPr lang="en-US" sz="1600" kern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22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10039 0.173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EDDEAEB-2EE4-9D50-825D-A9FCADE2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613" y="-1039791"/>
            <a:ext cx="1039791" cy="103979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A0A2D7-5519-EDEB-9C00-74DFF1B1C050}"/>
              </a:ext>
            </a:extLst>
          </p:cNvPr>
          <p:cNvSpPr txBox="1"/>
          <p:nvPr/>
        </p:nvSpPr>
        <p:spPr>
          <a:xfrm>
            <a:off x="962024" y="494148"/>
            <a:ext cx="10836276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kern="0" dirty="0">
                <a:latin typeface="Times New Roman" panose="02020603050405020304" pitchFamily="18" charset="0"/>
              </a:rPr>
              <a:t>Evaluation Results</a:t>
            </a:r>
            <a:r>
              <a:rPr lang="en-US" sz="1600" dirty="0">
                <a:effectLst/>
              </a:rPr>
              <a:t> </a:t>
            </a:r>
            <a:endParaRPr lang="en-US" sz="1600" kern="0" dirty="0">
              <a:latin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989FA14-C137-820D-7B14-0D4DCFB2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31" y="1105999"/>
            <a:ext cx="9412249" cy="562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10039 0.173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EDDEAEB-2EE4-9D50-825D-A9FCADE2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613" y="-1039791"/>
            <a:ext cx="1039791" cy="103979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10287-B48E-857B-07AB-30E97FFD2E56}"/>
              </a:ext>
            </a:extLst>
          </p:cNvPr>
          <p:cNvSpPr txBox="1"/>
          <p:nvPr/>
        </p:nvSpPr>
        <p:spPr>
          <a:xfrm>
            <a:off x="1170420" y="605359"/>
            <a:ext cx="985116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Combined ROC </a:t>
            </a:r>
          </a:p>
        </p:txBody>
      </p:sp>
      <p:pic>
        <p:nvPicPr>
          <p:cNvPr id="7" name="Picture 6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7E1B7A0F-3728-5184-3449-C80EEDCE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230" y="1259030"/>
            <a:ext cx="6858618" cy="518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10039 0.173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EDDEAEB-2EE4-9D50-825D-A9FCADE2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613" y="-1039791"/>
            <a:ext cx="1039791" cy="103979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10287-B48E-857B-07AB-30E97FFD2E56}"/>
              </a:ext>
            </a:extLst>
          </p:cNvPr>
          <p:cNvSpPr txBox="1"/>
          <p:nvPr/>
        </p:nvSpPr>
        <p:spPr>
          <a:xfrm>
            <a:off x="1170420" y="605359"/>
            <a:ext cx="985116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TimesNewRomanPS"/>
              </a:rPr>
              <a:t>Variable Importance using Sensitivity Analysis 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9753F-CB51-4FB5-1453-0C8C65FC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19" y="1749509"/>
            <a:ext cx="10746097" cy="2946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4A8A9-BAAD-0728-FE8F-76D6C55109C1}"/>
              </a:ext>
            </a:extLst>
          </p:cNvPr>
          <p:cNvSpPr txBox="1"/>
          <p:nvPr/>
        </p:nvSpPr>
        <p:spPr>
          <a:xfrm>
            <a:off x="8316097" y="1532238"/>
            <a:ext cx="1272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?</a:t>
            </a:r>
          </a:p>
        </p:txBody>
      </p:sp>
    </p:spTree>
    <p:extLst>
      <p:ext uri="{BB962C8B-B14F-4D97-AF65-F5344CB8AC3E}">
        <p14:creationId xmlns:p14="http://schemas.microsoft.com/office/powerpoint/2010/main" val="215820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10039 0.173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EDDEAEB-2EE4-9D50-825D-A9FCADE2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613" y="-1039791"/>
            <a:ext cx="1039791" cy="103979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10287-B48E-857B-07AB-30E97FFD2E56}"/>
              </a:ext>
            </a:extLst>
          </p:cNvPr>
          <p:cNvSpPr txBox="1"/>
          <p:nvPr/>
        </p:nvSpPr>
        <p:spPr>
          <a:xfrm>
            <a:off x="1170420" y="605359"/>
            <a:ext cx="985116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TimesNewRomanPS"/>
              </a:rPr>
              <a:t>Variable Importance using Sensitivity Analysis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51AA7-605D-9CD2-6529-808D5E0028AF}"/>
              </a:ext>
            </a:extLst>
          </p:cNvPr>
          <p:cNvSpPr txBox="1"/>
          <p:nvPr/>
        </p:nvSpPr>
        <p:spPr>
          <a:xfrm>
            <a:off x="951469" y="4510215"/>
            <a:ext cx="109727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NewRomanPSMT"/>
              </a:rPr>
              <a:t>RF_W = weight of RF = (RF Accuracy / Total Accuracy)</a:t>
            </a:r>
            <a:br>
              <a:rPr lang="en-US" sz="1800" dirty="0">
                <a:effectLst/>
                <a:latin typeface="TimesNewRomanPSMT"/>
              </a:rPr>
            </a:br>
            <a:r>
              <a:rPr lang="en-US" sz="1800" dirty="0">
                <a:effectLst/>
                <a:latin typeface="TimesNewRomanPSMT"/>
              </a:rPr>
              <a:t>DT_W = weight of DT = (DT Accuracy / Total Accuracy)</a:t>
            </a:r>
            <a:br>
              <a:rPr lang="en-US" sz="1800" dirty="0">
                <a:effectLst/>
                <a:latin typeface="TimesNewRomanPSMT"/>
              </a:rPr>
            </a:br>
            <a:r>
              <a:rPr lang="en-US" sz="1800" dirty="0">
                <a:effectLst/>
                <a:latin typeface="TimesNewRomanPSMT"/>
              </a:rPr>
              <a:t>LR_W = weight of LR = (LR Accuracy / Total Accuracy)</a:t>
            </a:r>
            <a:br>
              <a:rPr lang="en-US" sz="1800" dirty="0">
                <a:effectLst/>
                <a:latin typeface="TimesNewRomanPSMT"/>
              </a:rPr>
            </a:br>
            <a:r>
              <a:rPr lang="en-US" sz="1800" dirty="0">
                <a:effectLst/>
                <a:latin typeface="TimesNewRomanPSMT"/>
              </a:rPr>
              <a:t>NB_W = weight of NB = (NB Accuracy / Total Accuracy) </a:t>
            </a:r>
            <a:endParaRPr lang="en-US" dirty="0"/>
          </a:p>
          <a:p>
            <a:r>
              <a:rPr lang="en-US" sz="1800" dirty="0">
                <a:effectLst/>
                <a:latin typeface="TimesNewRomanPSMT"/>
              </a:rPr>
              <a:t>Ensembled Variable Importance = (RF_VI * RF_W) + (DT_VI * DT_W) + (NB_VI * NB_W) + (LR_VI * LR_W) </a:t>
            </a:r>
            <a:endParaRPr lang="en-US" dirty="0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B2FF428C-5349-5893-6E5D-2B8445B0F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3" y="980254"/>
            <a:ext cx="9575840" cy="355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9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10039 0.173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EDDEAEB-2EE4-9D50-825D-A9FCADE2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613" y="-1039791"/>
            <a:ext cx="1039791" cy="103979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10287-B48E-857B-07AB-30E97FFD2E56}"/>
              </a:ext>
            </a:extLst>
          </p:cNvPr>
          <p:cNvSpPr txBox="1"/>
          <p:nvPr/>
        </p:nvSpPr>
        <p:spPr>
          <a:xfrm>
            <a:off x="1170420" y="605359"/>
            <a:ext cx="985116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TimesNewRomanPS"/>
              </a:rPr>
              <a:t>Variable Importance using Sensitivity Analysis </a:t>
            </a:r>
            <a:endParaRPr lang="en-US" sz="20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B261BD8-3800-CDF8-750B-8532609F6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24" y="1408670"/>
            <a:ext cx="9100644" cy="53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10039 0.173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EDDEAEB-2EE4-9D50-825D-A9FCADE2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613" y="-1039791"/>
            <a:ext cx="1039791" cy="103979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10287-B48E-857B-07AB-30E97FFD2E56}"/>
              </a:ext>
            </a:extLst>
          </p:cNvPr>
          <p:cNvSpPr txBox="1"/>
          <p:nvPr/>
        </p:nvSpPr>
        <p:spPr>
          <a:xfrm>
            <a:off x="1170420" y="605359"/>
            <a:ext cx="985116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TimesNewRomanPS"/>
              </a:rPr>
              <a:t>Variable Importance using Sensitivity Analysis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63F6E-44C2-53B7-DB4B-A72555BF54F0}"/>
              </a:ext>
            </a:extLst>
          </p:cNvPr>
          <p:cNvSpPr txBox="1"/>
          <p:nvPr/>
        </p:nvSpPr>
        <p:spPr>
          <a:xfrm>
            <a:off x="1309815" y="1581665"/>
            <a:ext cx="955177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NewRomanPS"/>
              </a:rPr>
              <a:t>Group1(</a:t>
            </a:r>
            <a:r>
              <a:rPr lang="en-US" sz="1600" dirty="0" err="1">
                <a:effectLst/>
                <a:latin typeface="TimesNewRomanPS"/>
              </a:rPr>
              <a:t>Age_vehcile,Rest_used</a:t>
            </a:r>
            <a:r>
              <a:rPr lang="en-US" sz="1600" dirty="0">
                <a:effectLst/>
                <a:latin typeface="TimesNewRomanPS"/>
              </a:rPr>
              <a:t>(Binned),ACC_TYPE,MAKE) </a:t>
            </a:r>
          </a:p>
          <a:p>
            <a:endParaRPr lang="en-US" sz="1600" dirty="0">
              <a:latin typeface="TimesNewRomanPS"/>
            </a:endParaRPr>
          </a:p>
          <a:p>
            <a:r>
              <a:rPr lang="en-US" sz="1600" dirty="0">
                <a:effectLst/>
                <a:latin typeface="TimesNewRomanPS"/>
              </a:rPr>
              <a:t>Group 2 (HOUR, Impact1, </a:t>
            </a:r>
            <a:r>
              <a:rPr lang="en-US" sz="1600" dirty="0" err="1">
                <a:effectLst/>
                <a:latin typeface="TimesNewRomanPS"/>
              </a:rPr>
              <a:t>Trav_sp</a:t>
            </a:r>
            <a:r>
              <a:rPr lang="en-US" sz="1600" dirty="0">
                <a:effectLst/>
                <a:latin typeface="TimesNewRomanPS"/>
              </a:rPr>
              <a:t>, Drugs) </a:t>
            </a:r>
            <a:endParaRPr lang="en-US" sz="1600" dirty="0">
              <a:effectLst/>
            </a:endParaRPr>
          </a:p>
          <a:p>
            <a:endParaRPr lang="en-US" sz="1600" dirty="0">
              <a:effectLst/>
              <a:latin typeface="TimesNewRomanPS"/>
            </a:endParaRPr>
          </a:p>
          <a:p>
            <a:r>
              <a:rPr lang="en-US" sz="1600" dirty="0">
                <a:effectLst/>
                <a:latin typeface="TimesNewRomanPS"/>
              </a:rPr>
              <a:t>Group 3 (MONTH, Drinking, P_CRASH2 (Binned), Age) </a:t>
            </a:r>
            <a:endParaRPr lang="en-US" sz="1600" dirty="0">
              <a:effectLst/>
            </a:endParaRPr>
          </a:p>
          <a:p>
            <a:endParaRPr lang="en-US" sz="1600" dirty="0">
              <a:latin typeface="TimesNewRomanPS"/>
            </a:endParaRPr>
          </a:p>
          <a:p>
            <a:r>
              <a:rPr lang="en-US" sz="1600" dirty="0">
                <a:effectLst/>
                <a:latin typeface="TimesNewRomanPS"/>
              </a:rPr>
              <a:t>Group 4 (RELJCT1, CARGO_BT, Airbag (Binned), Deformed) </a:t>
            </a:r>
            <a:endParaRPr lang="en-US" sz="1600" dirty="0">
              <a:effectLst/>
            </a:endParaRPr>
          </a:p>
          <a:p>
            <a:endParaRPr lang="en-US" sz="1800" b="1" dirty="0">
              <a:effectLst/>
              <a:latin typeface="TimesNewRomanPS"/>
            </a:endParaRPr>
          </a:p>
          <a:p>
            <a:r>
              <a:rPr lang="en-US" sz="1800" b="1" dirty="0">
                <a:effectLst/>
                <a:latin typeface="TimesNewRomanPS"/>
              </a:rPr>
              <a:t> </a:t>
            </a:r>
          </a:p>
          <a:p>
            <a:endParaRPr lang="en-US" b="1" dirty="0">
              <a:latin typeface="TimesNewRomanPS"/>
            </a:endParaRPr>
          </a:p>
          <a:p>
            <a:endParaRPr lang="en-US" b="1" dirty="0">
              <a:latin typeface="TimesNewRomanPS"/>
            </a:endParaRPr>
          </a:p>
          <a:p>
            <a:r>
              <a:rPr lang="en-US" sz="1600" dirty="0">
                <a:latin typeface="TimesNewRomanPS"/>
              </a:rPr>
              <a:t>But this only covers about the factors influencing the driver injuries(collective) but not on the </a:t>
            </a:r>
            <a:r>
              <a:rPr lang="en-US" sz="1600" b="1" dirty="0">
                <a:latin typeface="TimesNewRomanPS"/>
              </a:rPr>
              <a:t>level of severity </a:t>
            </a:r>
            <a:r>
              <a:rPr lang="en-US" sz="1600" dirty="0">
                <a:latin typeface="TimesNewRomanPS"/>
              </a:rPr>
              <a:t>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056301-6554-DB87-0EA2-E44A0E8150C3}"/>
              </a:ext>
            </a:extLst>
          </p:cNvPr>
          <p:cNvCxnSpPr/>
          <p:nvPr/>
        </p:nvCxnSpPr>
        <p:spPr>
          <a:xfrm>
            <a:off x="7562335" y="1458098"/>
            <a:ext cx="0" cy="2103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FDDAC2-6D29-2983-EB2A-5BE205DA3F44}"/>
              </a:ext>
            </a:extLst>
          </p:cNvPr>
          <p:cNvSpPr txBox="1"/>
          <p:nvPr/>
        </p:nvSpPr>
        <p:spPr>
          <a:xfrm>
            <a:off x="7133967" y="1026983"/>
            <a:ext cx="154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9C477-75DE-B728-5759-F0003428B7FF}"/>
              </a:ext>
            </a:extLst>
          </p:cNvPr>
          <p:cNvSpPr txBox="1"/>
          <p:nvPr/>
        </p:nvSpPr>
        <p:spPr>
          <a:xfrm>
            <a:off x="7146324" y="3704795"/>
            <a:ext cx="154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Lowest</a:t>
            </a:r>
          </a:p>
        </p:txBody>
      </p:sp>
    </p:spTree>
    <p:extLst>
      <p:ext uri="{BB962C8B-B14F-4D97-AF65-F5344CB8AC3E}">
        <p14:creationId xmlns:p14="http://schemas.microsoft.com/office/powerpoint/2010/main" val="286484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10039 0.173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EDDEAEB-2EE4-9D50-825D-A9FCADE2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613" y="-1039791"/>
            <a:ext cx="1039791" cy="103979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10287-B48E-857B-07AB-30E97FFD2E56}"/>
              </a:ext>
            </a:extLst>
          </p:cNvPr>
          <p:cNvSpPr txBox="1"/>
          <p:nvPr/>
        </p:nvSpPr>
        <p:spPr>
          <a:xfrm>
            <a:off x="1170420" y="605359"/>
            <a:ext cx="985116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TimesNewRomanPS"/>
              </a:rPr>
              <a:t>Variable Importance using Sensitivity Analysis 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C8AE-7A71-747E-0F22-DF63A66A1FF1}"/>
              </a:ext>
            </a:extLst>
          </p:cNvPr>
          <p:cNvSpPr txBox="1"/>
          <p:nvPr/>
        </p:nvSpPr>
        <p:spPr>
          <a:xfrm>
            <a:off x="1170420" y="1472167"/>
            <a:ext cx="10024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C0C0C"/>
                </a:solidFill>
                <a:effectLst/>
                <a:latin typeface="TimesNewRomanPSMT"/>
              </a:rPr>
              <a:t>Since our aim is to identify risk factors that impact </a:t>
            </a:r>
            <a:r>
              <a:rPr lang="en-US" sz="1600" b="1" dirty="0">
                <a:solidFill>
                  <a:srgbClr val="0C0C0C"/>
                </a:solidFill>
                <a:effectLst/>
                <a:latin typeface="TimesNewRomanPSMT"/>
              </a:rPr>
              <a:t>severity</a:t>
            </a:r>
            <a:r>
              <a:rPr lang="en-US" sz="1600" dirty="0">
                <a:solidFill>
                  <a:srgbClr val="0C0C0C"/>
                </a:solidFill>
                <a:effectLst/>
                <a:latin typeface="TimesNewRomanPSMT"/>
              </a:rPr>
              <a:t> of driver injuries, we further classified the risk factors for high-level and low-level .</a:t>
            </a:r>
            <a:endParaRPr lang="en-US" sz="1600" dirty="0"/>
          </a:p>
        </p:txBody>
      </p:sp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D0259701-5DBC-8D20-C6BD-DE8578252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50" y="2165350"/>
            <a:ext cx="10383900" cy="263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10039 0.173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EDDEAEB-2EE4-9D50-825D-A9FCADE2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613" y="-1039791"/>
            <a:ext cx="1039791" cy="103979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10287-B48E-857B-07AB-30E97FFD2E56}"/>
              </a:ext>
            </a:extLst>
          </p:cNvPr>
          <p:cNvSpPr txBox="1"/>
          <p:nvPr/>
        </p:nvSpPr>
        <p:spPr>
          <a:xfrm>
            <a:off x="1170420" y="605359"/>
            <a:ext cx="985116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TimesNewRomanPS"/>
              </a:rPr>
              <a:t>Variable Importance using Sensitivity Analysis </a:t>
            </a:r>
            <a:endParaRPr lang="en-US" sz="2000" dirty="0"/>
          </a:p>
        </p:txBody>
      </p: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4776035B-C010-D46B-66EB-FBBDEB788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668" y="1210961"/>
            <a:ext cx="8842941" cy="54778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E7C0518-0DB3-5BE2-7143-C86286A1F51A}"/>
              </a:ext>
            </a:extLst>
          </p:cNvPr>
          <p:cNvGrpSpPr/>
          <p:nvPr/>
        </p:nvGrpSpPr>
        <p:grpSpPr>
          <a:xfrm>
            <a:off x="2113005" y="1651536"/>
            <a:ext cx="6956854" cy="4596714"/>
            <a:chOff x="2113005" y="1651536"/>
            <a:chExt cx="6956854" cy="459671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39860F-3EF5-9924-9F0C-71A301952450}"/>
                </a:ext>
              </a:extLst>
            </p:cNvPr>
            <p:cNvCxnSpPr/>
            <p:nvPr/>
          </p:nvCxnSpPr>
          <p:spPr>
            <a:xfrm flipV="1">
              <a:off x="2113005" y="1651536"/>
              <a:ext cx="6956854" cy="4596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3476AA-93D2-1DB8-966B-35F091C4FFA2}"/>
                </a:ext>
              </a:extLst>
            </p:cNvPr>
            <p:cNvSpPr/>
            <p:nvPr/>
          </p:nvSpPr>
          <p:spPr>
            <a:xfrm>
              <a:off x="7018638" y="4312508"/>
              <a:ext cx="1804086" cy="18040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3D07F4-1FA1-3271-77C5-CC61FEF33ED2}"/>
                </a:ext>
              </a:extLst>
            </p:cNvPr>
            <p:cNvSpPr/>
            <p:nvPr/>
          </p:nvSpPr>
          <p:spPr>
            <a:xfrm>
              <a:off x="3472249" y="2891481"/>
              <a:ext cx="1408670" cy="14086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A05462-250A-8685-584E-241EADE66955}"/>
                </a:ext>
              </a:extLst>
            </p:cNvPr>
            <p:cNvSpPr/>
            <p:nvPr/>
          </p:nvSpPr>
          <p:spPr>
            <a:xfrm>
              <a:off x="8340811" y="1791730"/>
              <a:ext cx="407773" cy="40777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671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10039 0.173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5B994E0B-8EBD-5672-46AB-89A5597F9B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1917104"/>
                  </p:ext>
                </p:extLst>
              </p:nvPr>
            </p:nvGraphicFramePr>
            <p:xfrm>
              <a:off x="2137383" y="622672"/>
              <a:ext cx="3044952" cy="1712786"/>
            </p:xfrm>
            <a:graphic>
              <a:graphicData uri="http://schemas.microsoft.com/office/powerpoint/2016/sectionzoom">
                <psez:sectionZm>
                  <psez:sectionZmObj sectionId="{0425665B-B09D-F24E-947F-E9C3ADF42569}">
                    <psez:zmPr id="{8B79BAC8-93E9-224C-AE5E-5F7362C4CFD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4952" cy="17127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B994E0B-8EBD-5672-46AB-89A5597F9B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7383" y="622672"/>
                <a:ext cx="3044952" cy="17127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7D551860-92EB-7EB2-8E6F-05DD1F3E01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241789"/>
                  </p:ext>
                </p:extLst>
              </p:nvPr>
            </p:nvGraphicFramePr>
            <p:xfrm>
              <a:off x="5959479" y="579429"/>
              <a:ext cx="3044952" cy="1712786"/>
            </p:xfrm>
            <a:graphic>
              <a:graphicData uri="http://schemas.microsoft.com/office/powerpoint/2016/sectionzoom">
                <psez:sectionZm>
                  <psez:sectionZmObj sectionId="{B491F47B-68DA-3F40-AD27-0BB3A76A8EA4}">
                    <psez:zmPr id="{B5A6F4F6-08E8-114F-AAAE-4CEC6F4D78D7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4952" cy="17127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D551860-92EB-7EB2-8E6F-05DD1F3E01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59479" y="579429"/>
                <a:ext cx="3044952" cy="17127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6524AAFC-4590-8E50-82EC-78B98A0E18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6444436"/>
                  </p:ext>
                </p:extLst>
              </p:nvPr>
            </p:nvGraphicFramePr>
            <p:xfrm>
              <a:off x="8272512" y="2446951"/>
              <a:ext cx="3044952" cy="1712786"/>
            </p:xfrm>
            <a:graphic>
              <a:graphicData uri="http://schemas.microsoft.com/office/powerpoint/2016/sectionzoom">
                <psez:sectionZm>
                  <psez:sectionZmObj sectionId="{F03BDFC2-7499-9A4C-B48F-E6E01770B60A}">
                    <psez:zmPr id="{D7CF0D9B-7C5C-1342-8A37-12FB04E1BD11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4952" cy="17127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524AAFC-4590-8E50-82EC-78B98A0E18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72512" y="2446951"/>
                <a:ext cx="3044952" cy="17127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F7A51C3-6261-BB01-122F-E51F03CD34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2641454"/>
                  </p:ext>
                </p:extLst>
              </p:nvPr>
            </p:nvGraphicFramePr>
            <p:xfrm>
              <a:off x="345291" y="2446951"/>
              <a:ext cx="3044952" cy="1712786"/>
            </p:xfrm>
            <a:graphic>
              <a:graphicData uri="http://schemas.microsoft.com/office/powerpoint/2016/sectionzoom">
                <psez:sectionZm>
                  <psez:sectionZmObj sectionId="{AAF4FA94-A3AA-164A-98EC-C0BC6B7A156D}">
                    <psez:zmPr id="{CFB1EE88-6754-8D40-B7D0-1845EA2CB031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4952" cy="17127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F7A51C3-6261-BB01-122F-E51F03CD3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5291" y="2446951"/>
                <a:ext cx="3044952" cy="17127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81434374-2969-532F-B92B-DE5A02B169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2146243"/>
                  </p:ext>
                </p:extLst>
              </p:nvPr>
            </p:nvGraphicFramePr>
            <p:xfrm>
              <a:off x="5850413" y="446920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A8C8C75-B99D-554B-BB86-15C9162B661C}">
                    <psez:zmPr id="{07177088-9B01-5443-AD3D-0898639CEC01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1434374-2969-532F-B92B-DE5A02B169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50413" y="4469209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B124A83E-8118-B0CC-43D8-FB7C57A19B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9088552"/>
                  </p:ext>
                </p:extLst>
              </p:nvPr>
            </p:nvGraphicFramePr>
            <p:xfrm>
              <a:off x="2134335" y="465415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1CA7F31-7A63-3244-9A36-5580ECD024C1}">
                    <psez:zmPr id="{4A46ACB8-82C1-CF42-B220-5E1E088B055A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124A83E-8118-B0CC-43D8-FB7C57A19B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34335" y="4654151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BADCFC5-57B0-387C-F52E-07F19A41A4D0}"/>
              </a:ext>
            </a:extLst>
          </p:cNvPr>
          <p:cNvSpPr txBox="1"/>
          <p:nvPr/>
        </p:nvSpPr>
        <p:spPr>
          <a:xfrm>
            <a:off x="4486275" y="3118678"/>
            <a:ext cx="31378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 - DM </a:t>
            </a:r>
          </a:p>
        </p:txBody>
      </p:sp>
    </p:spTree>
    <p:extLst>
      <p:ext uri="{BB962C8B-B14F-4D97-AF65-F5344CB8AC3E}">
        <p14:creationId xmlns:p14="http://schemas.microsoft.com/office/powerpoint/2010/main" val="2434323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EDDEAEB-2EE4-9D50-825D-A9FCADE2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613" y="-1039791"/>
            <a:ext cx="1039791" cy="103979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10287-B48E-857B-07AB-30E97FFD2E56}"/>
              </a:ext>
            </a:extLst>
          </p:cNvPr>
          <p:cNvSpPr txBox="1"/>
          <p:nvPr/>
        </p:nvSpPr>
        <p:spPr>
          <a:xfrm>
            <a:off x="1170420" y="605359"/>
            <a:ext cx="985116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effectLst/>
                <a:latin typeface="TimesNewRomanPS"/>
              </a:rPr>
              <a:t>Variable Importance using Sensitivity Analysis 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3E917-2CF8-0274-B576-FF337EB158E1}"/>
              </a:ext>
            </a:extLst>
          </p:cNvPr>
          <p:cNvSpPr txBox="1"/>
          <p:nvPr/>
        </p:nvSpPr>
        <p:spPr>
          <a:xfrm>
            <a:off x="1377778" y="1582340"/>
            <a:ext cx="6734432" cy="5259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Factors (TOP) Influencing Minor-Level Injuries: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effectLst/>
                <a:latin typeface="TimesNewRomanPSMT"/>
              </a:rPr>
              <a:t>Deformed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effectLst/>
                <a:latin typeface="TimesNewRomanPSMT"/>
              </a:rPr>
              <a:t>Age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effectLst/>
                <a:latin typeface="TimesNewRomanPSMT"/>
              </a:rPr>
              <a:t>Airbag (Binned)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effectLst/>
                <a:latin typeface="TimesNewRomanPSMT"/>
              </a:rPr>
              <a:t>Eject (Binned)</a:t>
            </a:r>
          </a:p>
          <a:p>
            <a:pPr>
              <a:lnSpc>
                <a:spcPct val="150000"/>
              </a:lnSpc>
            </a:pPr>
            <a:br>
              <a:rPr lang="en-US" sz="1600" dirty="0">
                <a:effectLst/>
                <a:latin typeface="TimesNewRomanPSMT"/>
              </a:rPr>
            </a:br>
            <a:r>
              <a:rPr lang="en-US" sz="1600" b="1" dirty="0">
                <a:effectLst/>
                <a:latin typeface="TimesNewRomanPSMT"/>
              </a:rPr>
              <a:t>Factors(TOP) Influencing Major-Level Injuries:</a:t>
            </a:r>
            <a:r>
              <a:rPr lang="en-US" sz="1600" dirty="0">
                <a:effectLst/>
                <a:latin typeface="TimesNewRomanPSMT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 err="1">
                <a:latin typeface="TimesNewRomanPSMT"/>
              </a:rPr>
              <a:t>Age_Vehcile</a:t>
            </a:r>
            <a:r>
              <a:rPr lang="en-US" sz="1600" dirty="0">
                <a:effectLst/>
                <a:latin typeface="TimesNewRomanPSMT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effectLst/>
                <a:latin typeface="TimesNewRomanPSMT"/>
              </a:rPr>
              <a:t>MONTH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effectLst/>
                <a:latin typeface="TimesNewRomanPSMT"/>
              </a:rPr>
              <a:t>IMPACT1 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effectLst/>
                <a:latin typeface="TimesNewRomanPSMT"/>
              </a:rPr>
              <a:t>HOUR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 err="1">
                <a:effectLst/>
                <a:latin typeface="TimesNewRomanPSMT"/>
              </a:rPr>
              <a:t>Rest_used</a:t>
            </a:r>
            <a:r>
              <a:rPr lang="en-US" sz="1600" dirty="0">
                <a:effectLst/>
                <a:latin typeface="TimesNewRomanPSMT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effectLst/>
                <a:latin typeface="TimesNewRomanPSMT"/>
              </a:rPr>
              <a:t>Make</a:t>
            </a:r>
            <a:br>
              <a:rPr lang="en-US" sz="1800" dirty="0">
                <a:effectLst/>
                <a:latin typeface="TimesNewRomanPSMT"/>
              </a:rPr>
            </a:br>
            <a:endParaRPr lang="en-US" sz="1800" dirty="0">
              <a:effectLst/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351791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10039 0.1738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AD2C3A-07FC-25B2-6E96-DCEF40A399FD}"/>
              </a:ext>
            </a:extLst>
          </p:cNvPr>
          <p:cNvGrpSpPr/>
          <p:nvPr/>
        </p:nvGrpSpPr>
        <p:grpSpPr>
          <a:xfrm>
            <a:off x="2529438" y="405064"/>
            <a:ext cx="5936972" cy="5492792"/>
            <a:chOff x="1060176" y="4350196"/>
            <a:chExt cx="1905592" cy="1763023"/>
          </a:xfrm>
        </p:grpSpPr>
        <p:pic>
          <p:nvPicPr>
            <p:cNvPr id="5" name="Picture 4" descr="A blue rocket ship with a fire&#10;&#10;Description automatically generated">
              <a:extLst>
                <a:ext uri="{FF2B5EF4-FFF2-40B4-BE49-F238E27FC236}">
                  <a16:creationId xmlns:a16="http://schemas.microsoft.com/office/drawing/2014/main" id="{D58CE8DF-51A2-3F06-729F-C9B3D209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176" y="4350196"/>
              <a:ext cx="1905592" cy="14476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FF23B-4572-4846-CA45-74752C97B6BB}"/>
                </a:ext>
              </a:extLst>
            </p:cNvPr>
            <p:cNvSpPr txBox="1"/>
            <p:nvPr/>
          </p:nvSpPr>
          <p:spPr>
            <a:xfrm>
              <a:off x="1731377" y="5886009"/>
              <a:ext cx="1034805" cy="227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365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ocket ship with a fire&#10;&#10;Description automatically generated">
            <a:extLst>
              <a:ext uri="{FF2B5EF4-FFF2-40B4-BE49-F238E27FC236}">
                <a16:creationId xmlns:a16="http://schemas.microsoft.com/office/drawing/2014/main" id="{3AB2EA5C-37B6-D479-E558-C8D30E257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7035" y="7000323"/>
            <a:ext cx="1552026" cy="117905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467707-3B68-FF05-4E16-76E1F9267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deployment phase of CRISP-DM, insights from the analysis of automobile crashes and injury severity are organized, formatted, and presented.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not be maintained in academic environment.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steps include systematically organizing knowledge, preparing clear presentations for stakeholders, enhancing accessibility through visualizations, engaging with government and corporate entities, integrating regulations.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Among the various models employed, the Random Forest Model has emerged as our standout performer. We urge and hope to use our analysis for decreasing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 of injuries.</a:t>
            </a: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93A97-6821-1CFB-38C4-1A4C70B7586E}"/>
              </a:ext>
            </a:extLst>
          </p:cNvPr>
          <p:cNvSpPr txBox="1"/>
          <p:nvPr/>
        </p:nvSpPr>
        <p:spPr>
          <a:xfrm>
            <a:off x="972712" y="840137"/>
            <a:ext cx="985116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NewRomanPS"/>
              </a:rPr>
              <a:t>Deployment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718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1.02148 -1.0013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68" y="-5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72B4-08AA-03CE-02BF-7D8978DD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41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A12A10-6239-31C8-99F5-D277527DE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536"/>
            <a:ext cx="10515600" cy="5446643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this study sheds light on crucial factors intricately tied to severe car crash injuries, offering valuable insights for various stakeholders.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that emerged as significant influencers are: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Airbag and safety restraint usage, type of  deformation in accidents, driver involvement in drinking or drug consumption, Age of the vehicle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Manufacturer of the car, Time of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ehicle usage(MONTH, Hour),IMPACT(area on the vehicle that produced the initial instance of injury 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drivers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Adopting proper safety measures, selecting vehicles with functional airbags, and avoiding impairing substances are emphasized, always use restraint system careful with old vehicles.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Car manufacturers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Encouraged to invest in robust designs, integrate safety features, and advance intelligent driving systems to mitigate risks.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Authorities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Enforcing strict surveillance on unsafe practices and emergency accident treatment..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63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595F7A7-C1DF-9771-A9EA-B92A3729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95" y="643467"/>
            <a:ext cx="740341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1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52C3B1B-26EC-D5DE-5107-7DEF302014EC}"/>
              </a:ext>
            </a:extLst>
          </p:cNvPr>
          <p:cNvGrpSpPr/>
          <p:nvPr/>
        </p:nvGrpSpPr>
        <p:grpSpPr>
          <a:xfrm>
            <a:off x="3629935" y="332709"/>
            <a:ext cx="5464669" cy="6135373"/>
            <a:chOff x="-874150" y="-138539"/>
            <a:chExt cx="5977063" cy="528168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pic>
          <p:nvPicPr>
            <p:cNvPr id="5" name="Picture 4" descr="A yellow briefcase with a blue gear&#10;&#10;Description automatically generated">
              <a:extLst>
                <a:ext uri="{FF2B5EF4-FFF2-40B4-BE49-F238E27FC236}">
                  <a16:creationId xmlns:a16="http://schemas.microsoft.com/office/drawing/2014/main" id="{C2B62296-8FEE-A3F9-34FD-79BBC1E12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74115" y="-138539"/>
              <a:ext cx="4976994" cy="497699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8BBFBB-BCCB-38D6-5DEB-C1CC4C5F55F4}"/>
                </a:ext>
              </a:extLst>
            </p:cNvPr>
            <p:cNvSpPr txBox="1"/>
            <p:nvPr/>
          </p:nvSpPr>
          <p:spPr>
            <a:xfrm>
              <a:off x="-874150" y="4533758"/>
              <a:ext cx="5977063" cy="609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Business Understanding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293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2090DE-B8C8-59E0-C371-E0B6312AE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2192000" y="-1555547"/>
            <a:ext cx="1331111" cy="1701507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4AAEDA-2D76-4207-2554-C219B3E29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875108" cy="1603375"/>
          </a:xfrm>
        </p:spPr>
        <p:txBody>
          <a:bodyPr>
            <a:normAutofit lnSpcReduction="10000"/>
          </a:bodyPr>
          <a:lstStyle/>
          <a:p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Despite incredible technological strides, the challenge of road safety persists, costing the U.S. a staggering $800 billion annually in road accidents. With over 5 million road accidents annually for the past decade .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we've witnessed an overall decline in car crash-related deaths for last 30 years due to improved road infrastructure and automobile safety features, but progress have been stalled over the last decade 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technological advancements, the challenge persists, with a significant economic toll and a concerning rise in motor vehicle crash fatalities.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B916325-D799-32B3-FDF1-CBC1A4B4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20"/>
            <a:ext cx="10515600" cy="882906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Understanding: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929B411-7732-AB67-73B9-993F58B60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546" y="35639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2" descr="Graphic showing the recent uptick in fatalities per miles traveled from 1975 to 2020.">
            <a:extLst>
              <a:ext uri="{FF2B5EF4-FFF2-40B4-BE49-F238E27FC236}">
                <a16:creationId xmlns:a16="http://schemas.microsoft.com/office/drawing/2014/main" id="{CC6818CF-C229-BE05-BA13-1848B70C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546" y="3563937"/>
            <a:ext cx="5143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3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01505 L -0.13932 0.220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9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2090DE-B8C8-59E0-C371-E0B6312AE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2192000" y="-1555547"/>
            <a:ext cx="1331111" cy="1701507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B43331-FDD6-A6A1-4612-74781336C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62" y="568411"/>
            <a:ext cx="10686536" cy="4521158"/>
          </a:xfrm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Uncover and comprehend factors influencing the severity of driver injuries in road accidents, providing insights for informed decision-making and potential enhancements in safety measures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0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Providing valuable suggestions and recommendations derived from the insights 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 Goals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key factors influencing injury severity through sensitivity analysis, employing analytical methods. Develop an enhanced analytics model using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Knime Data Analytics platform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a streamlined focus on problem-solving without coding complexities, to forecast injury severity probabilities for informed decision-making and safety improvements.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58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01505 L -0.13932 0.220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9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2090DE-B8C8-59E0-C371-E0B6312AE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2192000" y="-1555547"/>
            <a:ext cx="1331111" cy="1701507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FEA761-2677-7E37-8E5B-84F6413A4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41598"/>
              </p:ext>
            </p:extLst>
          </p:nvPr>
        </p:nvGraphicFramePr>
        <p:xfrm>
          <a:off x="1639221" y="1869444"/>
          <a:ext cx="7385275" cy="38158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5373">
                  <a:extLst>
                    <a:ext uri="{9D8B030D-6E8A-4147-A177-3AD203B41FA5}">
                      <a16:colId xmlns:a16="http://schemas.microsoft.com/office/drawing/2014/main" val="858582892"/>
                    </a:ext>
                  </a:extLst>
                </a:gridCol>
                <a:gridCol w="2034801">
                  <a:extLst>
                    <a:ext uri="{9D8B030D-6E8A-4147-A177-3AD203B41FA5}">
                      <a16:colId xmlns:a16="http://schemas.microsoft.com/office/drawing/2014/main" val="2272461833"/>
                    </a:ext>
                  </a:extLst>
                </a:gridCol>
                <a:gridCol w="3365101">
                  <a:extLst>
                    <a:ext uri="{9D8B030D-6E8A-4147-A177-3AD203B41FA5}">
                      <a16:colId xmlns:a16="http://schemas.microsoft.com/office/drawing/2014/main" val="2412807066"/>
                    </a:ext>
                  </a:extLst>
                </a:gridCol>
              </a:tblGrid>
              <a:tr h="3346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Phase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Duration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Challenges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 anchor="b"/>
                </a:tc>
                <a:extLst>
                  <a:ext uri="{0D108BD9-81ED-4DB2-BD59-A6C34878D82A}">
                    <a16:rowId xmlns:a16="http://schemas.microsoft.com/office/drawing/2014/main" val="793097573"/>
                  </a:ext>
                </a:extLst>
              </a:tr>
              <a:tr h="4984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Business understanding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 week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 Lack of  understanding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extLst>
                  <a:ext uri="{0D108BD9-81ED-4DB2-BD59-A6C34878D82A}">
                    <a16:rowId xmlns:a16="http://schemas.microsoft.com/office/drawing/2014/main" val="566790771"/>
                  </a:ext>
                </a:extLst>
              </a:tr>
              <a:tr h="8939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Data understanding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 week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Data related problems, Domain Knowledge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extLst>
                  <a:ext uri="{0D108BD9-81ED-4DB2-BD59-A6C34878D82A}">
                    <a16:rowId xmlns:a16="http://schemas.microsoft.com/office/drawing/2014/main" val="619834100"/>
                  </a:ext>
                </a:extLst>
              </a:tr>
              <a:tr h="6962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Data preparation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 weeks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Data Quality issues and cleaning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extLst>
                  <a:ext uri="{0D108BD9-81ED-4DB2-BD59-A6C34878D82A}">
                    <a16:rowId xmlns:a16="http://schemas.microsoft.com/office/drawing/2014/main" val="1310791612"/>
                  </a:ext>
                </a:extLst>
              </a:tr>
              <a:tr h="6962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Modeling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 week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finding good and balanced model 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extLst>
                  <a:ext uri="{0D108BD9-81ED-4DB2-BD59-A6C34878D82A}">
                    <a16:rowId xmlns:a16="http://schemas.microsoft.com/office/drawing/2014/main" val="1327120858"/>
                  </a:ext>
                </a:extLst>
              </a:tr>
              <a:tr h="6962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Evaluation\Presentation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 week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Variables impacting the results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310" marR="57310" marT="57310" marB="57310"/>
                </a:tc>
                <a:extLst>
                  <a:ext uri="{0D108BD9-81ED-4DB2-BD59-A6C34878D82A}">
                    <a16:rowId xmlns:a16="http://schemas.microsoft.com/office/drawing/2014/main" val="36496706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59FB3DA-303E-3616-5B84-B35B4228E9B2}"/>
              </a:ext>
            </a:extLst>
          </p:cNvPr>
          <p:cNvSpPr txBox="1"/>
          <p:nvPr/>
        </p:nvSpPr>
        <p:spPr>
          <a:xfrm>
            <a:off x="1007076" y="851114"/>
            <a:ext cx="6808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Planning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077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01505 L -0.13932 0.220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9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1961</Words>
  <Application>Microsoft Macintosh PowerPoint</Application>
  <PresentationFormat>Widescreen</PresentationFormat>
  <Paragraphs>440</Paragraphs>
  <Slides>54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-apple-system</vt:lpstr>
      <vt:lpstr>Arial</vt:lpstr>
      <vt:lpstr>Calibri</vt:lpstr>
      <vt:lpstr>Calibri Light</vt:lpstr>
      <vt:lpstr>Times New Roman</vt:lpstr>
      <vt:lpstr>TimesNewRomanPS</vt:lpstr>
      <vt:lpstr>TimesNewRomanPSMT</vt:lpstr>
      <vt:lpstr>Wingdings</vt:lpstr>
      <vt:lpstr>Office Theme</vt:lpstr>
      <vt:lpstr>PowerPoint Presentation</vt:lpstr>
      <vt:lpstr>Team Members</vt:lpstr>
      <vt:lpstr>Executive Summary</vt:lpstr>
      <vt:lpstr>CRISP - DM  Cross-Industry Process for Data Mining</vt:lpstr>
      <vt:lpstr>PowerPoint Presentation</vt:lpstr>
      <vt:lpstr>PowerPoint Presentation</vt:lpstr>
      <vt:lpstr>Business Understanding: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Patsamatla, Naveen Varma</dc:creator>
  <cp:lastModifiedBy>Patsamatla, Naveen Varma</cp:lastModifiedBy>
  <cp:revision>413</cp:revision>
  <dcterms:created xsi:type="dcterms:W3CDTF">2023-10-29T06:25:16Z</dcterms:created>
  <dcterms:modified xsi:type="dcterms:W3CDTF">2023-11-27T02:35:02Z</dcterms:modified>
</cp:coreProperties>
</file>